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1" r:id="rId2"/>
    <p:sldId id="272" r:id="rId3"/>
    <p:sldId id="273" r:id="rId4"/>
    <p:sldId id="286" r:id="rId5"/>
    <p:sldId id="261" r:id="rId6"/>
    <p:sldId id="274" r:id="rId7"/>
    <p:sldId id="275" r:id="rId8"/>
    <p:sldId id="287" r:id="rId9"/>
    <p:sldId id="276" r:id="rId10"/>
    <p:sldId id="277" r:id="rId11"/>
    <p:sldId id="278" r:id="rId12"/>
    <p:sldId id="279" r:id="rId13"/>
    <p:sldId id="288" r:id="rId14"/>
    <p:sldId id="289" r:id="rId15"/>
    <p:sldId id="280" r:id="rId16"/>
    <p:sldId id="281" r:id="rId17"/>
    <p:sldId id="282" r:id="rId18"/>
    <p:sldId id="283" r:id="rId19"/>
    <p:sldId id="284" r:id="rId20"/>
    <p:sldId id="260" r:id="rId21"/>
    <p:sldId id="263" r:id="rId22"/>
    <p:sldId id="262" r:id="rId23"/>
    <p:sldId id="264" r:id="rId24"/>
    <p:sldId id="265" r:id="rId25"/>
    <p:sldId id="266" r:id="rId26"/>
    <p:sldId id="267" r:id="rId27"/>
    <p:sldId id="268" r:id="rId28"/>
    <p:sldId id="269" r:id="rId29"/>
    <p:sldId id="270" r:id="rId3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Predefinida" id="{EB1E51DB-9BF4-4CA6-9586-537AFD1BEDFE}">
          <p14:sldIdLst>
            <p14:sldId id="271"/>
            <p14:sldId id="272"/>
            <p14:sldId id="273"/>
            <p14:sldId id="286"/>
            <p14:sldId id="261"/>
            <p14:sldId id="274"/>
            <p14:sldId id="275"/>
            <p14:sldId id="287"/>
            <p14:sldId id="276"/>
            <p14:sldId id="277"/>
            <p14:sldId id="278"/>
            <p14:sldId id="279"/>
            <p14:sldId id="288"/>
            <p14:sldId id="289"/>
            <p14:sldId id="280"/>
            <p14:sldId id="281"/>
            <p14:sldId id="282"/>
            <p14:sldId id="283"/>
          </p14:sldIdLst>
        </p14:section>
        <p14:section name="Extensão da palestra" id="{4B01AE5B-AA9E-45C1-956D-C14E35AE7C6D}">
          <p14:sldIdLst>
            <p14:sldId id="284"/>
            <p14:sldId id="260"/>
            <p14:sldId id="263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22E"/>
    <a:srgbClr val="5B503B"/>
    <a:srgbClr val="A27939"/>
    <a:srgbClr val="102230"/>
    <a:srgbClr val="131E30"/>
    <a:srgbClr val="B08443"/>
    <a:srgbClr val="A7803F"/>
    <a:srgbClr val="62543A"/>
    <a:srgbClr val="A77F3F"/>
    <a:srgbClr val="A47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987F3-1970-6872-DD0C-6751A2284A2B}" v="88" dt="2026-05-14T10:31:49.910"/>
    <p1510:client id="{ECF73F14-1C95-43C0-957E-E4E6C50D53D3}" v="10" dt="2026-05-14T11:50:48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41237" autoAdjust="0"/>
  </p:normalViewPr>
  <p:slideViewPr>
    <p:cSldViewPr>
      <p:cViewPr varScale="1">
        <p:scale>
          <a:sx n="36" d="100"/>
          <a:sy n="36" d="100"/>
        </p:scale>
        <p:origin x="29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ercio Cruvinel" userId="S::lcruvinel@autonoma.pt::c4d3cdc5-689e-4c88-919e-ff791e0fcbbb" providerId="AD" clId="Web-{130987F3-1970-6872-DD0C-6751A2284A2B}"/>
    <pc:docChg chg="addSld delSld modSld modSection">
      <pc:chgData name="Laercio Cruvinel" userId="S::lcruvinel@autonoma.pt::c4d3cdc5-689e-4c88-919e-ff791e0fcbbb" providerId="AD" clId="Web-{130987F3-1970-6872-DD0C-6751A2284A2B}" dt="2026-05-14T10:31:49.910" v="498"/>
      <pc:docMkLst>
        <pc:docMk/>
      </pc:docMkLst>
      <pc:sldChg chg="addSp modSp modNotes">
        <pc:chgData name="Laercio Cruvinel" userId="S::lcruvinel@autonoma.pt::c4d3cdc5-689e-4c88-919e-ff791e0fcbbb" providerId="AD" clId="Web-{130987F3-1970-6872-DD0C-6751A2284A2B}" dt="2026-05-14T10:09:25.361" v="376"/>
        <pc:sldMkLst>
          <pc:docMk/>
          <pc:sldMk cId="0" sldId="261"/>
        </pc:sldMkLst>
        <pc:spChg chg="add mod">
          <ac:chgData name="Laercio Cruvinel" userId="S::lcruvinel@autonoma.pt::c4d3cdc5-689e-4c88-919e-ff791e0fcbbb" providerId="AD" clId="Web-{130987F3-1970-6872-DD0C-6751A2284A2B}" dt="2026-05-14T10:08:36.141" v="374"/>
          <ac:spMkLst>
            <pc:docMk/>
            <pc:sldMk cId="0" sldId="261"/>
            <ac:spMk id="6" creationId="{F6452728-F60C-AFA1-4CE5-C06CC39EAAFA}"/>
          </ac:spMkLst>
        </pc:spChg>
      </pc:sldChg>
      <pc:sldChg chg="modNotes">
        <pc:chgData name="Laercio Cruvinel" userId="S::lcruvinel@autonoma.pt::c4d3cdc5-689e-4c88-919e-ff791e0fcbbb" providerId="AD" clId="Web-{130987F3-1970-6872-DD0C-6751A2284A2B}" dt="2026-05-14T09:57:07.506" v="19"/>
        <pc:sldMkLst>
          <pc:docMk/>
          <pc:sldMk cId="0" sldId="273"/>
        </pc:sldMkLst>
      </pc:sldChg>
      <pc:sldChg chg="addSp modSp modNotes">
        <pc:chgData name="Laercio Cruvinel" userId="S::lcruvinel@autonoma.pt::c4d3cdc5-689e-4c88-919e-ff791e0fcbbb" providerId="AD" clId="Web-{130987F3-1970-6872-DD0C-6751A2284A2B}" dt="2026-05-14T10:25:13.255" v="488"/>
        <pc:sldMkLst>
          <pc:docMk/>
          <pc:sldMk cId="0" sldId="274"/>
        </pc:sldMkLst>
        <pc:spChg chg="add mod">
          <ac:chgData name="Laercio Cruvinel" userId="S::lcruvinel@autonoma.pt::c4d3cdc5-689e-4c88-919e-ff791e0fcbbb" providerId="AD" clId="Web-{130987F3-1970-6872-DD0C-6751A2284A2B}" dt="2026-05-14T10:17:20.519" v="486" actId="20577"/>
          <ac:spMkLst>
            <pc:docMk/>
            <pc:sldMk cId="0" sldId="274"/>
            <ac:spMk id="6" creationId="{B9B1399B-2F40-C548-7301-8F738CF96667}"/>
          </ac:spMkLst>
        </pc:spChg>
      </pc:sldChg>
      <pc:sldChg chg="modNotes">
        <pc:chgData name="Laercio Cruvinel" userId="S::lcruvinel@autonoma.pt::c4d3cdc5-689e-4c88-919e-ff791e0fcbbb" providerId="AD" clId="Web-{130987F3-1970-6872-DD0C-6751A2284A2B}" dt="2026-05-14T10:25:55.944" v="490"/>
        <pc:sldMkLst>
          <pc:docMk/>
          <pc:sldMk cId="0" sldId="275"/>
        </pc:sldMkLst>
      </pc:sldChg>
      <pc:sldChg chg="modSp modNotes">
        <pc:chgData name="Laercio Cruvinel" userId="S::lcruvinel@autonoma.pt::c4d3cdc5-689e-4c88-919e-ff791e0fcbbb" providerId="AD" clId="Web-{130987F3-1970-6872-DD0C-6751A2284A2B}" dt="2026-05-14T10:03:56.583" v="51"/>
        <pc:sldMkLst>
          <pc:docMk/>
          <pc:sldMk cId="1681357053" sldId="286"/>
        </pc:sldMkLst>
        <pc:spChg chg="mod">
          <ac:chgData name="Laercio Cruvinel" userId="S::lcruvinel@autonoma.pt::c4d3cdc5-689e-4c88-919e-ff791e0fcbbb" providerId="AD" clId="Web-{130987F3-1970-6872-DD0C-6751A2284A2B}" dt="2026-05-14T10:02:46.034" v="37" actId="20577"/>
          <ac:spMkLst>
            <pc:docMk/>
            <pc:sldMk cId="1681357053" sldId="286"/>
            <ac:spMk id="13" creationId="{DD034A4B-C34A-7AEF-7AE6-BDCC0E5E0666}"/>
          </ac:spMkLst>
        </pc:spChg>
      </pc:sldChg>
      <pc:sldChg chg="addSp delSp modSp add del replId">
        <pc:chgData name="Laercio Cruvinel" userId="S::lcruvinel@autonoma.pt::c4d3cdc5-689e-4c88-919e-ff791e0fcbbb" providerId="AD" clId="Web-{130987F3-1970-6872-DD0C-6751A2284A2B}" dt="2026-05-14T10:31:49.910" v="498"/>
        <pc:sldMkLst>
          <pc:docMk/>
          <pc:sldMk cId="193502522" sldId="287"/>
        </pc:sldMkLst>
        <pc:spChg chg="add del">
          <ac:chgData name="Laercio Cruvinel" userId="S::lcruvinel@autonoma.pt::c4d3cdc5-689e-4c88-919e-ff791e0fcbbb" providerId="AD" clId="Web-{130987F3-1970-6872-DD0C-6751A2284A2B}" dt="2026-05-14T10:30:31.767" v="496"/>
          <ac:spMkLst>
            <pc:docMk/>
            <pc:sldMk cId="193502522" sldId="287"/>
            <ac:spMk id="7" creationId="{8AB57519-9A72-12AA-50C1-8D99AD073736}"/>
          </ac:spMkLst>
        </pc:spChg>
        <pc:picChg chg="add del">
          <ac:chgData name="Laercio Cruvinel" userId="S::lcruvinel@autonoma.pt::c4d3cdc5-689e-4c88-919e-ff791e0fcbbb" providerId="AD" clId="Web-{130987F3-1970-6872-DD0C-6751A2284A2B}" dt="2026-05-14T10:31:44.254" v="497"/>
          <ac:picMkLst>
            <pc:docMk/>
            <pc:sldMk cId="193502522" sldId="287"/>
            <ac:picMk id="2" creationId="{F29F2734-DD85-CD76-FEDD-5469E6A16A90}"/>
          </ac:picMkLst>
        </pc:picChg>
        <pc:picChg chg="add del mod ord">
          <ac:chgData name="Laercio Cruvinel" userId="S::lcruvinel@autonoma.pt::c4d3cdc5-689e-4c88-919e-ff791e0fcbbb" providerId="AD" clId="Web-{130987F3-1970-6872-DD0C-6751A2284A2B}" dt="2026-05-14T10:30:31.767" v="496"/>
          <ac:picMkLst>
            <pc:docMk/>
            <pc:sldMk cId="193502522" sldId="287"/>
            <ac:picMk id="6" creationId="{06042832-16D4-8CBA-518B-42B8C1C3365F}"/>
          </ac:picMkLst>
        </pc:picChg>
      </pc:sldChg>
    </pc:docChg>
  </pc:docChgLst>
  <pc:docChgLst>
    <pc:chgData name="Laercio Cruvinel" userId="c4d3cdc5-689e-4c88-919e-ff791e0fcbbb" providerId="ADAL" clId="{8D94C462-4717-430A-A5B1-34E29EEE95F2}"/>
    <pc:docChg chg="undo custSel addSld delSld modSld sldOrd modMainMaster addSection modSection">
      <pc:chgData name="Laercio Cruvinel" userId="c4d3cdc5-689e-4c88-919e-ff791e0fcbbb" providerId="ADAL" clId="{8D94C462-4717-430A-A5B1-34E29EEE95F2}" dt="2026-05-14T12:03:45.208" v="4332" actId="34476"/>
      <pc:docMkLst>
        <pc:docMk/>
      </pc:docMkLst>
      <pc:sldChg chg="addSp delSp modSp add mod modClrScheme modShow chgLayout modNotesTx">
        <pc:chgData name="Laercio Cruvinel" userId="c4d3cdc5-689e-4c88-919e-ff791e0fcbbb" providerId="ADAL" clId="{8D94C462-4717-430A-A5B1-34E29EEE95F2}" dt="2026-05-14T12:03:45.208" v="4332" actId="34476"/>
        <pc:sldMkLst>
          <pc:docMk/>
          <pc:sldMk cId="0" sldId="266"/>
        </pc:sldMkLst>
        <pc:spChg chg="add mod">
          <ac:chgData name="Laercio Cruvinel" userId="c4d3cdc5-689e-4c88-919e-ff791e0fcbbb" providerId="ADAL" clId="{8D94C462-4717-430A-A5B1-34E29EEE95F2}" dt="2026-05-06T21:11:16.705" v="1730" actId="20577"/>
          <ac:spMkLst>
            <pc:docMk/>
            <pc:sldMk cId="0" sldId="266"/>
            <ac:spMk id="6" creationId="{943DA96E-C50C-E367-3264-CBA084A7EC59}"/>
          </ac:spMkLst>
        </pc:spChg>
        <pc:picChg chg="mod">
          <ac:chgData name="Laercio Cruvinel" userId="c4d3cdc5-689e-4c88-919e-ff791e0fcbbb" providerId="ADAL" clId="{8D94C462-4717-430A-A5B1-34E29EEE95F2}" dt="2026-05-06T21:07:51.121" v="1674" actId="1076"/>
          <ac:picMkLst>
            <pc:docMk/>
            <pc:sldMk cId="0" sldId="266"/>
            <ac:picMk id="2" creationId="{00000000-0000-0000-0000-000000000000}"/>
          </ac:picMkLst>
        </pc:picChg>
      </pc:sldChg>
      <pc:sldChg chg="addSp delSp modSp mod modShow modNotesTx">
        <pc:chgData name="Laercio Cruvinel" userId="c4d3cdc5-689e-4c88-919e-ff791e0fcbbb" providerId="ADAL" clId="{8D94C462-4717-430A-A5B1-34E29EEE95F2}" dt="2026-05-14T12:03:45.208" v="4332" actId="34476"/>
        <pc:sldMkLst>
          <pc:docMk/>
          <pc:sldMk cId="0" sldId="267"/>
        </pc:sldMkLst>
        <pc:spChg chg="add mod">
          <ac:chgData name="Laercio Cruvinel" userId="c4d3cdc5-689e-4c88-919e-ff791e0fcbbb" providerId="ADAL" clId="{8D94C462-4717-430A-A5B1-34E29EEE95F2}" dt="2026-05-06T21:17:14.747" v="2395" actId="2085"/>
          <ac:spMkLst>
            <pc:docMk/>
            <pc:sldMk cId="0" sldId="267"/>
            <ac:spMk id="10" creationId="{91750C63-94CE-BE56-F433-BE84A38F9DEA}"/>
          </ac:spMkLst>
        </pc:spChg>
        <pc:spChg chg="add mod">
          <ac:chgData name="Laercio Cruvinel" userId="c4d3cdc5-689e-4c88-919e-ff791e0fcbbb" providerId="ADAL" clId="{8D94C462-4717-430A-A5B1-34E29EEE95F2}" dt="2026-05-06T21:20:37.919" v="2477" actId="207"/>
          <ac:spMkLst>
            <pc:docMk/>
            <pc:sldMk cId="0" sldId="267"/>
            <ac:spMk id="12" creationId="{5F355DA7-0CA8-DA44-F638-96273D7B0424}"/>
          </ac:spMkLst>
        </pc:spChg>
        <pc:spChg chg="add mod">
          <ac:chgData name="Laercio Cruvinel" userId="c4d3cdc5-689e-4c88-919e-ff791e0fcbbb" providerId="ADAL" clId="{8D94C462-4717-430A-A5B1-34E29EEE95F2}" dt="2026-05-06T21:22:27.713" v="2511" actId="207"/>
          <ac:spMkLst>
            <pc:docMk/>
            <pc:sldMk cId="0" sldId="267"/>
            <ac:spMk id="13" creationId="{C0BF361B-C013-63FF-8245-003010D27A7F}"/>
          </ac:spMkLst>
        </pc:spChg>
      </pc:sldChg>
      <pc:sldChg chg="addSp modSp mod setBg modShow modNotesTx">
        <pc:chgData name="Laercio Cruvinel" userId="c4d3cdc5-689e-4c88-919e-ff791e0fcbbb" providerId="ADAL" clId="{8D94C462-4717-430A-A5B1-34E29EEE95F2}" dt="2026-05-14T12:03:45.208" v="4332" actId="34476"/>
        <pc:sldMkLst>
          <pc:docMk/>
          <pc:sldMk cId="0" sldId="268"/>
        </pc:sldMkLst>
        <pc:spChg chg="add mod">
          <ac:chgData name="Laercio Cruvinel" userId="c4d3cdc5-689e-4c88-919e-ff791e0fcbbb" providerId="ADAL" clId="{8D94C462-4717-430A-A5B1-34E29EEE95F2}" dt="2026-05-06T21:29:42.466" v="3275" actId="403"/>
          <ac:spMkLst>
            <pc:docMk/>
            <pc:sldMk cId="0" sldId="268"/>
            <ac:spMk id="6" creationId="{95BCE81D-26CC-96F2-CBEB-EF6844B4C13E}"/>
          </ac:spMkLst>
        </pc:spChg>
      </pc:sldChg>
      <pc:sldChg chg="addSp modSp mod modNotesTx">
        <pc:chgData name="Laercio Cruvinel" userId="c4d3cdc5-689e-4c88-919e-ff791e0fcbbb" providerId="ADAL" clId="{8D94C462-4717-430A-A5B1-34E29EEE95F2}" dt="2026-05-06T21:33:14.214" v="3771" actId="207"/>
        <pc:sldMkLst>
          <pc:docMk/>
          <pc:sldMk cId="0" sldId="269"/>
        </pc:sldMkLst>
        <pc:spChg chg="add mod">
          <ac:chgData name="Laercio Cruvinel" userId="c4d3cdc5-689e-4c88-919e-ff791e0fcbbb" providerId="ADAL" clId="{8D94C462-4717-430A-A5B1-34E29EEE95F2}" dt="2026-05-06T21:33:03.370" v="3770" actId="14100"/>
          <ac:spMkLst>
            <pc:docMk/>
            <pc:sldMk cId="0" sldId="269"/>
            <ac:spMk id="6" creationId="{709D0C5B-5FC7-6FAE-5657-CDD36DF33006}"/>
          </ac:spMkLst>
        </pc:spChg>
        <pc:spChg chg="add mod">
          <ac:chgData name="Laercio Cruvinel" userId="c4d3cdc5-689e-4c88-919e-ff791e0fcbbb" providerId="ADAL" clId="{8D94C462-4717-430A-A5B1-34E29EEE95F2}" dt="2026-05-06T21:33:03.370" v="3770" actId="14100"/>
          <ac:spMkLst>
            <pc:docMk/>
            <pc:sldMk cId="0" sldId="269"/>
            <ac:spMk id="10" creationId="{04D4C7EC-B113-38CC-C763-ACEEC4FDC97C}"/>
          </ac:spMkLst>
        </pc:spChg>
        <pc:spChg chg="add mod">
          <ac:chgData name="Laercio Cruvinel" userId="c4d3cdc5-689e-4c88-919e-ff791e0fcbbb" providerId="ADAL" clId="{8D94C462-4717-430A-A5B1-34E29EEE95F2}" dt="2026-05-06T21:33:14.214" v="3771" actId="207"/>
          <ac:spMkLst>
            <pc:docMk/>
            <pc:sldMk cId="0" sldId="269"/>
            <ac:spMk id="11" creationId="{EE7DF94C-C2A7-A606-4DE9-E71FC641B086}"/>
          </ac:spMkLst>
        </pc:spChg>
      </pc:sldChg>
      <pc:sldChg chg="addSp modSp mod modNotesTx">
        <pc:chgData name="Laercio Cruvinel" userId="c4d3cdc5-689e-4c88-919e-ff791e0fcbbb" providerId="ADAL" clId="{8D94C462-4717-430A-A5B1-34E29EEE95F2}" dt="2026-05-06T21:35:59.054" v="3846" actId="1038"/>
        <pc:sldMkLst>
          <pc:docMk/>
          <pc:sldMk cId="0" sldId="271"/>
        </pc:sldMkLst>
        <pc:spChg chg="add mod">
          <ac:chgData name="Laercio Cruvinel" userId="c4d3cdc5-689e-4c88-919e-ff791e0fcbbb" providerId="ADAL" clId="{8D94C462-4717-430A-A5B1-34E29EEE95F2}" dt="2026-05-06T21:35:59.054" v="3846" actId="1038"/>
          <ac:spMkLst>
            <pc:docMk/>
            <pc:sldMk cId="0" sldId="271"/>
            <ac:spMk id="7" creationId="{FC6F7E30-E9F2-7AE2-E15B-87130D82AD4A}"/>
          </ac:spMkLst>
        </pc:spChg>
      </pc:sldChg>
      <pc:sldChg chg="addSp modSp mod modNotesTx">
        <pc:chgData name="Laercio Cruvinel" userId="c4d3cdc5-689e-4c88-919e-ff791e0fcbbb" providerId="ADAL" clId="{8D94C462-4717-430A-A5B1-34E29EEE95F2}" dt="2026-05-06T21:43:18.751" v="3977" actId="20577"/>
        <pc:sldMkLst>
          <pc:docMk/>
          <pc:sldMk cId="0" sldId="273"/>
        </pc:sldMkLst>
        <pc:spChg chg="add mod">
          <ac:chgData name="Laercio Cruvinel" userId="c4d3cdc5-689e-4c88-919e-ff791e0fcbbb" providerId="ADAL" clId="{8D94C462-4717-430A-A5B1-34E29EEE95F2}" dt="2026-05-06T21:41:35.377" v="3962" actId="1076"/>
          <ac:spMkLst>
            <pc:docMk/>
            <pc:sldMk cId="0" sldId="273"/>
            <ac:spMk id="6" creationId="{D5A3126C-3725-9630-00C0-C319462712EB}"/>
          </ac:spMkLst>
        </pc:spChg>
      </pc:sldChg>
      <pc:sldChg chg="addSp modSp mod modNotesTx">
        <pc:chgData name="Laercio Cruvinel" userId="c4d3cdc5-689e-4c88-919e-ff791e0fcbbb" providerId="ADAL" clId="{8D94C462-4717-430A-A5B1-34E29EEE95F2}" dt="2026-05-14T09:53:33.565" v="4064" actId="114"/>
        <pc:sldMkLst>
          <pc:docMk/>
          <pc:sldMk cId="0" sldId="275"/>
        </pc:sldMkLst>
        <pc:spChg chg="add mod">
          <ac:chgData name="Laercio Cruvinel" userId="c4d3cdc5-689e-4c88-919e-ff791e0fcbbb" providerId="ADAL" clId="{8D94C462-4717-430A-A5B1-34E29EEE95F2}" dt="2026-05-14T09:53:33.565" v="4064" actId="114"/>
          <ac:spMkLst>
            <pc:docMk/>
            <pc:sldMk cId="0" sldId="275"/>
            <ac:spMk id="6" creationId="{76B02B99-7836-4FC3-E945-6A6EC92B8C7F}"/>
          </ac:spMkLst>
        </pc:spChg>
      </pc:sldChg>
      <pc:sldChg chg="modNotesTx">
        <pc:chgData name="Laercio Cruvinel" userId="c4d3cdc5-689e-4c88-919e-ff791e0fcbbb" providerId="ADAL" clId="{8D94C462-4717-430A-A5B1-34E29EEE95F2}" dt="2026-05-14T11:31:25.840" v="4140" actId="20577"/>
        <pc:sldMkLst>
          <pc:docMk/>
          <pc:sldMk cId="0" sldId="276"/>
        </pc:sldMkLst>
      </pc:sldChg>
      <pc:sldChg chg="modNotesTx">
        <pc:chgData name="Laercio Cruvinel" userId="c4d3cdc5-689e-4c88-919e-ff791e0fcbbb" providerId="ADAL" clId="{8D94C462-4717-430A-A5B1-34E29EEE95F2}" dt="2026-05-14T11:41:30.262" v="4178" actId="20577"/>
        <pc:sldMkLst>
          <pc:docMk/>
          <pc:sldMk cId="0" sldId="277"/>
        </pc:sldMkLst>
      </pc:sldChg>
      <pc:sldChg chg="modNotesTx">
        <pc:chgData name="Laercio Cruvinel" userId="c4d3cdc5-689e-4c88-919e-ff791e0fcbbb" providerId="ADAL" clId="{8D94C462-4717-430A-A5B1-34E29EEE95F2}" dt="2026-05-14T11:42:34.262" v="4224" actId="20577"/>
        <pc:sldMkLst>
          <pc:docMk/>
          <pc:sldMk cId="0" sldId="278"/>
        </pc:sldMkLst>
      </pc:sldChg>
      <pc:sldChg chg="addSp modSp mod modNotesTx">
        <pc:chgData name="Laercio Cruvinel" userId="c4d3cdc5-689e-4c88-919e-ff791e0fcbbb" providerId="ADAL" clId="{8D94C462-4717-430A-A5B1-34E29EEE95F2}" dt="2026-05-14T11:50:38.354" v="4295" actId="20577"/>
        <pc:sldMkLst>
          <pc:docMk/>
          <pc:sldMk cId="0" sldId="279"/>
        </pc:sldMkLst>
        <pc:spChg chg="add mod">
          <ac:chgData name="Laercio Cruvinel" userId="c4d3cdc5-689e-4c88-919e-ff791e0fcbbb" providerId="ADAL" clId="{8D94C462-4717-430A-A5B1-34E29EEE95F2}" dt="2026-05-14T11:50:38.354" v="4295" actId="20577"/>
          <ac:spMkLst>
            <pc:docMk/>
            <pc:sldMk cId="0" sldId="279"/>
            <ac:spMk id="6" creationId="{C78231B6-CCB8-9126-80D5-CC79332561E8}"/>
          </ac:spMkLst>
        </pc:spChg>
      </pc:sldChg>
      <pc:sldChg chg="modNotesTx">
        <pc:chgData name="Laercio Cruvinel" userId="c4d3cdc5-689e-4c88-919e-ff791e0fcbbb" providerId="ADAL" clId="{8D94C462-4717-430A-A5B1-34E29EEE95F2}" dt="2026-05-14T12:01:00.576" v="4331" actId="20577"/>
        <pc:sldMkLst>
          <pc:docMk/>
          <pc:sldMk cId="0" sldId="283"/>
        </pc:sldMkLst>
      </pc:sldChg>
      <pc:sldChg chg="modSp mod">
        <pc:chgData name="Laercio Cruvinel" userId="c4d3cdc5-689e-4c88-919e-ff791e0fcbbb" providerId="ADAL" clId="{8D94C462-4717-430A-A5B1-34E29EEE95F2}" dt="2026-05-14T09:44:06.384" v="3981" actId="20577"/>
        <pc:sldMkLst>
          <pc:docMk/>
          <pc:sldMk cId="1681357053" sldId="286"/>
        </pc:sldMkLst>
        <pc:spChg chg="mod">
          <ac:chgData name="Laercio Cruvinel" userId="c4d3cdc5-689e-4c88-919e-ff791e0fcbbb" providerId="ADAL" clId="{8D94C462-4717-430A-A5B1-34E29EEE95F2}" dt="2026-05-14T09:44:06.384" v="3981" actId="20577"/>
          <ac:spMkLst>
            <pc:docMk/>
            <pc:sldMk cId="1681357053" sldId="286"/>
            <ac:spMk id="13" creationId="{DD034A4B-C34A-7AEF-7AE6-BDCC0E5E0666}"/>
          </ac:spMkLst>
        </pc:spChg>
      </pc:sldChg>
      <pc:sldChg chg="addSp delSp modSp add mod modNotesTx">
        <pc:chgData name="Laercio Cruvinel" userId="c4d3cdc5-689e-4c88-919e-ff791e0fcbbb" providerId="ADAL" clId="{8D94C462-4717-430A-A5B1-34E29EEE95F2}" dt="2026-05-14T11:30:10.043" v="4115" actId="20577"/>
        <pc:sldMkLst>
          <pc:docMk/>
          <pc:sldMk cId="3458989775" sldId="287"/>
        </pc:sldMkLst>
        <pc:spChg chg="add del">
          <ac:chgData name="Laercio Cruvinel" userId="c4d3cdc5-689e-4c88-919e-ff791e0fcbbb" providerId="ADAL" clId="{8D94C462-4717-430A-A5B1-34E29EEE95F2}" dt="2026-05-14T09:45:16.841" v="3987" actId="931"/>
          <ac:spMkLst>
            <pc:docMk/>
            <pc:sldMk cId="3458989775" sldId="287"/>
            <ac:spMk id="7" creationId="{11BC2D60-5F51-BA13-A5FB-72404A7BF492}"/>
          </ac:spMkLst>
        </pc:spChg>
        <pc:spChg chg="add mod">
          <ac:chgData name="Laercio Cruvinel" userId="c4d3cdc5-689e-4c88-919e-ff791e0fcbbb" providerId="ADAL" clId="{8D94C462-4717-430A-A5B1-34E29EEE95F2}" dt="2026-05-14T09:58:00.126" v="4109" actId="114"/>
          <ac:spMkLst>
            <pc:docMk/>
            <pc:sldMk cId="3458989775" sldId="287"/>
            <ac:spMk id="13" creationId="{5F1E5086-6E15-076C-C910-2D89FCF91275}"/>
          </ac:spMkLst>
        </pc:spChg>
        <pc:picChg chg="del">
          <ac:chgData name="Laercio Cruvinel" userId="c4d3cdc5-689e-4c88-919e-ff791e0fcbbb" providerId="ADAL" clId="{8D94C462-4717-430A-A5B1-34E29EEE95F2}" dt="2026-05-14T09:44:48.654" v="3983" actId="478"/>
          <ac:picMkLst>
            <pc:docMk/>
            <pc:sldMk cId="3458989775" sldId="287"/>
            <ac:picMk id="2" creationId="{F7B74918-7454-8892-DA9C-554DB73776EE}"/>
          </ac:picMkLst>
        </pc:picChg>
        <pc:picChg chg="add del mod ord">
          <ac:chgData name="Laercio Cruvinel" userId="c4d3cdc5-689e-4c88-919e-ff791e0fcbbb" providerId="ADAL" clId="{8D94C462-4717-430A-A5B1-34E29EEE95F2}" dt="2026-05-14T09:45:16.841" v="3987" actId="931"/>
          <ac:picMkLst>
            <pc:docMk/>
            <pc:sldMk cId="3458989775" sldId="287"/>
            <ac:picMk id="10" creationId="{0BEF78B1-80D2-5D44-3B0B-7125721CC433}"/>
          </ac:picMkLst>
        </pc:picChg>
        <pc:picChg chg="add mod modCrop">
          <ac:chgData name="Laercio Cruvinel" userId="c4d3cdc5-689e-4c88-919e-ff791e0fcbbb" providerId="ADAL" clId="{8D94C462-4717-430A-A5B1-34E29EEE95F2}" dt="2026-05-14T09:46:49.352" v="3996" actId="732"/>
          <ac:picMkLst>
            <pc:docMk/>
            <pc:sldMk cId="3458989775" sldId="287"/>
            <ac:picMk id="12" creationId="{6F1C9842-D63B-F549-3129-7A756E25C9A7}"/>
          </ac:picMkLst>
        </pc:picChg>
      </pc:sldChg>
      <pc:sldChg chg="addSp delSp modSp add mod modNotesTx">
        <pc:chgData name="Laercio Cruvinel" userId="c4d3cdc5-689e-4c88-919e-ff791e0fcbbb" providerId="ADAL" clId="{8D94C462-4717-430A-A5B1-34E29EEE95F2}" dt="2026-05-14T11:58:57.571" v="4329" actId="20577"/>
        <pc:sldMkLst>
          <pc:docMk/>
          <pc:sldMk cId="924087596" sldId="288"/>
        </pc:sldMkLst>
        <pc:spChg chg="del">
          <ac:chgData name="Laercio Cruvinel" userId="c4d3cdc5-689e-4c88-919e-ff791e0fcbbb" providerId="ADAL" clId="{8D94C462-4717-430A-A5B1-34E29EEE95F2}" dt="2026-05-14T11:54:11.121" v="4298" actId="478"/>
          <ac:spMkLst>
            <pc:docMk/>
            <pc:sldMk cId="924087596" sldId="288"/>
            <ac:spMk id="6" creationId="{DBD62E71-DB2A-181C-EF1D-2E533DED1EE1}"/>
          </ac:spMkLst>
        </pc:spChg>
        <pc:picChg chg="del">
          <ac:chgData name="Laercio Cruvinel" userId="c4d3cdc5-689e-4c88-919e-ff791e0fcbbb" providerId="ADAL" clId="{8D94C462-4717-430A-A5B1-34E29EEE95F2}" dt="2026-05-14T11:54:07.794" v="4297" actId="478"/>
          <ac:picMkLst>
            <pc:docMk/>
            <pc:sldMk cId="924087596" sldId="288"/>
            <ac:picMk id="2" creationId="{64DA2C14-52AE-328A-9E4D-693AD740D032}"/>
          </ac:picMkLst>
        </pc:picChg>
        <pc:picChg chg="add mod modCrop">
          <ac:chgData name="Laercio Cruvinel" userId="c4d3cdc5-689e-4c88-919e-ff791e0fcbbb" providerId="ADAL" clId="{8D94C462-4717-430A-A5B1-34E29EEE95F2}" dt="2026-05-14T11:55:15.308" v="4311" actId="732"/>
          <ac:picMkLst>
            <pc:docMk/>
            <pc:sldMk cId="924087596" sldId="288"/>
            <ac:picMk id="11" creationId="{13BBD305-D476-9273-ED96-3154F61EF008}"/>
          </ac:picMkLst>
        </pc:picChg>
      </pc:sldChg>
      <pc:sldChg chg="addSp delSp modSp add mod modNotesTx">
        <pc:chgData name="Laercio Cruvinel" userId="c4d3cdc5-689e-4c88-919e-ff791e0fcbbb" providerId="ADAL" clId="{8D94C462-4717-430A-A5B1-34E29EEE95F2}" dt="2026-05-14T11:58:26.262" v="4327" actId="6549"/>
        <pc:sldMkLst>
          <pc:docMk/>
          <pc:sldMk cId="2576923863" sldId="289"/>
        </pc:sldMkLst>
        <pc:picChg chg="add mod modCrop">
          <ac:chgData name="Laercio Cruvinel" userId="c4d3cdc5-689e-4c88-919e-ff791e0fcbbb" providerId="ADAL" clId="{8D94C462-4717-430A-A5B1-34E29EEE95F2}" dt="2026-05-14T11:58:17.183" v="4325" actId="1036"/>
          <ac:picMkLst>
            <pc:docMk/>
            <pc:sldMk cId="2576923863" sldId="289"/>
            <ac:picMk id="6" creationId="{D2B0A1D1-0959-CEE5-95AD-3294D4666D6A}"/>
          </ac:picMkLst>
        </pc:picChg>
        <pc:picChg chg="del">
          <ac:chgData name="Laercio Cruvinel" userId="c4d3cdc5-689e-4c88-919e-ff791e0fcbbb" providerId="ADAL" clId="{8D94C462-4717-430A-A5B1-34E29EEE95F2}" dt="2026-05-14T11:57:41.074" v="4315" actId="478"/>
          <ac:picMkLst>
            <pc:docMk/>
            <pc:sldMk cId="2576923863" sldId="289"/>
            <ac:picMk id="11" creationId="{8CCC8B13-E1F6-21D5-E2BF-039159D24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83BBE-3D6C-4FCA-AE89-CF18D7E3408A}" type="datetimeFigureOut">
              <a:rPr lang="pt-PT" smtClean="0"/>
              <a:t>14/05/2026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5CDD0-C42F-45EC-802A-B549732E0F6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853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Prezados colegas investigadores, boa tarde.</a:t>
            </a:r>
          </a:p>
          <a:p>
            <a:r>
              <a:rPr lang="pt-PT" dirty="0"/>
              <a:t>Estamos a viver uma mudança estrutural na forma como a investigação científica é conduzida. Não se trata apenas da introdução de novas ferramentas — trata-se de um novo paradigma cognitivo e metodológico.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4506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 primeira ideia que quero deixar é clara: </a:t>
            </a:r>
            <a:r>
              <a:rPr lang="pt-PT" b="1" dirty="0"/>
              <a:t>a IA não é uma substituta do investigador. É uma </a:t>
            </a:r>
            <a:r>
              <a:rPr lang="pt-PT" b="1" dirty="0" err="1"/>
              <a:t>co-investigadora</a:t>
            </a:r>
            <a:r>
              <a:rPr lang="pt-PT" b="1" dirty="0"/>
              <a:t> instrumental.</a:t>
            </a:r>
            <a:endParaRPr lang="pt-PT" dirty="0"/>
          </a:p>
          <a:p>
            <a:r>
              <a:rPr lang="pt-PT" dirty="0"/>
              <a:t>A investigação continua a ser uma atividade profundamente humana. A formulação da pergunta científica, a interpretação dos resultados, a tomada de decisões metodológicas e a responsabilidade ética permanecem exclusivamente humanas. O que a IA faz é amplificar capacidades: acelerar a descoberta de literatura, identificar padrões invisíveis ao olhar humano, sugerir hipóteses alternativas, estruturar argumentos preliminares.</a:t>
            </a:r>
          </a:p>
          <a:p>
            <a:r>
              <a:rPr lang="pt-PT" dirty="0"/>
              <a:t>Mas a especialização disciplinar — essa continua a ser nossa.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5414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O Paradoxo da Adoção vs. Confiança</a:t>
            </a:r>
          </a:p>
          <a:p>
            <a:r>
              <a:rPr lang="pt-PT" dirty="0"/>
              <a:t>Existe, contudo, um fenómeno interessante documentado em estudos de 2024: a taxa de adoção de ferramentas de IA </a:t>
            </a:r>
            <a:r>
              <a:rPr lang="pt-PT"/>
              <a:t>já era </a:t>
            </a:r>
            <a:r>
              <a:rPr lang="pt-PT" dirty="0"/>
              <a:t>elevada, mas cerca de </a:t>
            </a:r>
            <a:r>
              <a:rPr lang="pt-PT" b="1" dirty="0"/>
              <a:t>65% dos utilizadores académicos </a:t>
            </a:r>
            <a:r>
              <a:rPr lang="pt-PT" b="1"/>
              <a:t>não confiava </a:t>
            </a:r>
            <a:r>
              <a:rPr lang="pt-PT" b="1" dirty="0"/>
              <a:t>plenamente nos seus resultados para fins científicos</a:t>
            </a:r>
            <a:r>
              <a:rPr lang="pt-PT" dirty="0"/>
              <a:t> .</a:t>
            </a:r>
          </a:p>
          <a:p>
            <a:r>
              <a:rPr lang="pt-PT" dirty="0"/>
              <a:t>Ou seja, utilizamos… mas desconfiamos.</a:t>
            </a:r>
          </a:p>
          <a:p>
            <a:r>
              <a:rPr lang="pt-PT" dirty="0"/>
              <a:t>Este paradoxo não é incoerente — é saudável. Revela um ceticismo metodológico apropriado. A IA generativa, em particular, pode produzir alucinações factuais, simplificações excessivas ou referências não verificáveis. A confiança não pode ser delegada ao algoritmo.</a:t>
            </a:r>
          </a:p>
          <a:p>
            <a:r>
              <a:rPr lang="pt-PT" dirty="0"/>
              <a:t>O que este dado nos exige não é rejeição da tecnologia, mas </a:t>
            </a:r>
            <a:r>
              <a:rPr lang="pt-PT" b="1" dirty="0"/>
              <a:t>maturidade epistemológica no seu uso</a:t>
            </a:r>
            <a:r>
              <a:rPr lang="pt-PT" dirty="0"/>
              <a:t>.</a:t>
            </a:r>
          </a:p>
          <a:p>
            <a:r>
              <a:rPr lang="pt-PT"/>
              <a:t>(</a:t>
            </a:r>
            <a:r>
              <a:rPr lang="pt-PT" b="1"/>
              <a:t>“maturidade epistemológica”</a:t>
            </a:r>
            <a:r>
              <a:rPr lang="pt-PT"/>
              <a:t> significando:</a:t>
            </a:r>
            <a:endParaRPr lang="pt-PT" dirty="0"/>
          </a:p>
          <a:p>
            <a:r>
              <a:rPr lang="pt-PT" b="1"/>
              <a:t>capacidade crítica e reflexiva sobre como o conhecimento é gerado, validado e utilizado</a:t>
            </a:r>
            <a:r>
              <a:rPr lang="pt-PT"/>
              <a:t>.)</a:t>
            </a:r>
          </a:p>
          <a:p>
            <a:r>
              <a:rPr lang="pt-PT"/>
              <a:t>Ou seja, usar IA com maturidade epistemológica é não confundir resposta automática com conhecimento científico.</a:t>
            </a:r>
          </a:p>
          <a:p>
            <a:r>
              <a:rPr lang="pt-PT" dirty="0"/>
              <a:t>Devemos assumir uma postura de validação sistemática:</a:t>
            </a:r>
            <a:br>
              <a:rPr lang="pt-PT" dirty="0"/>
            </a:br>
            <a:r>
              <a:rPr lang="pt-PT" dirty="0"/>
              <a:t>– Confirmar fontes.</a:t>
            </a:r>
            <a:br>
              <a:rPr lang="pt-PT" dirty="0"/>
            </a:br>
            <a:r>
              <a:rPr lang="pt-PT" dirty="0"/>
              <a:t>– Comparar resultados entre ferramentas.</a:t>
            </a:r>
            <a:br>
              <a:rPr lang="pt-PT" dirty="0"/>
            </a:br>
            <a:r>
              <a:rPr lang="pt-PT" dirty="0"/>
              <a:t>– Integrar outputs apenas após verificação tradicional.</a:t>
            </a:r>
          </a:p>
          <a:p>
            <a:r>
              <a:rPr lang="pt-PT" dirty="0"/>
              <a:t>A IA acelera a exploração. Mas a validação continua a ser humana.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1745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AA8C9-0E05-9CF8-8ABF-E49EF801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D96811D8-80ED-20D1-DF60-D7ED67C989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9DEC3666-859C-1C29-5EF0-D49AA3965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O Objetivo desta Sessão</a:t>
            </a:r>
          </a:p>
          <a:p>
            <a:r>
              <a:rPr lang="pt-PT" dirty="0"/>
              <a:t>O propósito desta sessão é precisamente esse: </a:t>
            </a:r>
            <a:r>
              <a:rPr lang="pt-PT" b="1" dirty="0"/>
              <a:t>transitar do uso exploratório e genérico da IA para uma integração estratégica e disciplinarmente alinhada.</a:t>
            </a:r>
            <a:endParaRPr lang="pt-PT" dirty="0"/>
          </a:p>
          <a:p>
            <a:r>
              <a:rPr lang="pt-PT"/>
              <a:t>Muitos investigadores começam por utilizar ferramentas generalistas (como o ChatGPT) para brainstorming ou redação preliminar. Isso é legítimo. Mas a investigação avançada exige ecossistemas mais robustos: ferramentas de mapeamento bibliográfico, análise semântica, extração estruturada de evidência, acompanhamento metodológico.</a:t>
            </a:r>
          </a:p>
          <a:p>
            <a:r>
              <a:rPr lang="pt-PT" dirty="0"/>
              <a:t>A questão não é “usar ou não usar IA”.</a:t>
            </a:r>
            <a:br>
              <a:rPr lang="pt-PT" dirty="0">
                <a:cs typeface="+mn-lt"/>
              </a:rPr>
            </a:br>
            <a:r>
              <a:rPr lang="pt-PT" dirty="0"/>
              <a:t>A questão é: </a:t>
            </a:r>
            <a:r>
              <a:rPr lang="pt-PT" b="1"/>
              <a:t>como integrar a IA no ciclo de vida da investigação, mas sem comprometer rigor, profundidade e integridade científica?</a:t>
            </a:r>
            <a:endParaRPr lang="pt-PT"/>
          </a:p>
          <a:p>
            <a:r>
              <a:rPr lang="pt-PT" dirty="0"/>
              <a:t>Hoje iremos explorar essa transição:</a:t>
            </a:r>
            <a:br>
              <a:rPr lang="pt-PT" dirty="0"/>
            </a:br>
            <a:r>
              <a:rPr lang="pt-PT" dirty="0"/>
              <a:t>– De plataformas genéricas para ferramentas especializadas;</a:t>
            </a:r>
            <a:br>
              <a:rPr lang="pt-PT" dirty="0"/>
            </a:br>
            <a:r>
              <a:rPr lang="pt-PT" dirty="0"/>
              <a:t>– De uso ocasional para integração metodológica estruturada;</a:t>
            </a:r>
            <a:br>
              <a:rPr lang="pt-PT" dirty="0"/>
            </a:br>
            <a:r>
              <a:rPr lang="pt-PT" dirty="0"/>
              <a:t>– De curiosidade tecnológica para performance científica mensurável.</a:t>
            </a:r>
          </a:p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E19B8B3-1AC5-5BD3-4AAE-1CCDDAA21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6263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>
                <a:latin typeface="Calibri"/>
                <a:ea typeface="Calibri"/>
                <a:cs typeface="Calibri"/>
              </a:rPr>
              <a:t>Um erro metodológico comum entre investigadores em início de carreira é a dependência exclusiva de Grandes Modelos de Linguagem (como o ChatGPT).</a:t>
            </a:r>
          </a:p>
          <a:p>
            <a:r>
              <a:rPr lang="pt-PT">
                <a:latin typeface="Calibri"/>
                <a:ea typeface="Calibri"/>
                <a:cs typeface="Calibri"/>
              </a:rPr>
              <a:t>Estas ferramentas funcionam como um canivete suiço - excelentes para sínteses iniciais e clarificação de conceitos, mas inadequadas para a precisão exigida na investigação avançada.</a:t>
            </a:r>
          </a:p>
          <a:p>
            <a:r>
              <a:rPr lang="pt-PT">
                <a:latin typeface="Calibri"/>
                <a:ea typeface="Calibri"/>
                <a:cs typeface="Calibri"/>
              </a:rPr>
              <a:t>A academia exige ferramentas que funcionem como bisturis especializados.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7375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/>
              <a:t>2. Mapeamento Bibliográfico e Descoberta de Conhecimento</a:t>
            </a:r>
            <a:endParaRPr lang="pt-PT" b="1" dirty="0"/>
          </a:p>
          <a:p>
            <a:r>
              <a:rPr lang="pt-PT" i="1"/>
              <a:t>(Conteúdo avançado, orientado para investigadores e pós-graduados, com referência explícita à evidência empírica.)</a:t>
            </a:r>
            <a:endParaRPr lang="pt-PT"/>
          </a:p>
          <a:p>
            <a:r>
              <a:rPr lang="pt-PT" dirty="0"/>
              <a:t>Se o novo paradigma exige integração estratégica da IA, então a primeira área onde essa integração se torna verdadeiramente transformadora é na </a:t>
            </a:r>
            <a:r>
              <a:rPr lang="pt-PT" b="1" dirty="0"/>
              <a:t>descoberta e organização do conhecimento científico</a:t>
            </a:r>
            <a:r>
              <a:rPr lang="pt-PT" dirty="0"/>
              <a:t>.</a:t>
            </a:r>
          </a:p>
          <a:p>
            <a:r>
              <a:rPr lang="pt-PT" b="1" dirty="0"/>
              <a:t>Além da Pesquisa por Palavras-Chave</a:t>
            </a:r>
          </a:p>
          <a:p>
            <a:r>
              <a:rPr lang="pt-PT"/>
              <a:t>Durante décadas, a revisão de literatura baseou-se essencialmente em pesquisa por palavras-chave. Esse modelo funciona — mas é limitado. Está dependente da formulação correta do termo e da coincidência léxica.</a:t>
            </a:r>
          </a:p>
          <a:p>
            <a:r>
              <a:rPr lang="pt-PT" dirty="0"/>
              <a:t>Ferramentas como o </a:t>
            </a:r>
            <a:r>
              <a:rPr lang="pt-PT" b="1"/>
              <a:t>ResearchRabbit</a:t>
            </a:r>
            <a:r>
              <a:rPr lang="pt-PT" dirty="0"/>
              <a:t> e sistemas de análise semântica como o </a:t>
            </a:r>
            <a:r>
              <a:rPr lang="pt-PT" b="1"/>
              <a:t>InPRA</a:t>
            </a:r>
            <a:r>
              <a:rPr lang="pt-PT"/>
              <a:t> (</a:t>
            </a:r>
            <a:r>
              <a:rPr lang="pt-PT" i="1"/>
              <a:t>Intelligent Personal Research Assistant</a:t>
            </a:r>
            <a:r>
              <a:rPr lang="pt-PT"/>
              <a:t>) ultrapassam essa limitação. Em vez de dependerem apenas de correspondência textual, utilizam relações semânticas, redes de citação e padrões de co-ocorrência para identificar conexões entre artigos.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1148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O impacto pode ser substancial. Num caso de estudo aplicado ao contexto académico, a utilização estruturada de IA no mapeamento bibliográfico permitiu aumentar a consulta de documentos relevantes de </a:t>
            </a:r>
            <a:r>
              <a:rPr lang="pt-PT" b="1" dirty="0"/>
              <a:t>8% para 56%</a:t>
            </a:r>
            <a:r>
              <a:rPr lang="pt-PT" dirty="0"/>
              <a:t> 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pt-PT" dirty="0"/>
              <a:t>Não se trata de uma melhoria marginal — é um aumento de 48 pontos percentuais na cobertura da literatura.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pt-PT" dirty="0"/>
              <a:t>Mas atenção: mais documentos consultados não significam automaticamente maior profundidade. A qualidade da integração continua dependente da análise crítica do investigador.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pt-PT" dirty="0"/>
              <a:t>Ou seja: a IA amplia o campo de visão. A interpretação continua a ser humana.</a:t>
            </a:r>
            <a:endParaRPr lang="en-US" dirty="0">
              <a:solidFill>
                <a:srgbClr val="444444"/>
              </a:solidFill>
            </a:endParaRPr>
          </a:p>
          <a:p>
            <a:endParaRPr lang="pt-PT" dirty="0"/>
          </a:p>
          <a:p>
            <a:r>
              <a:rPr lang="pt-PT" b="1" dirty="0"/>
              <a:t>Visualização de Redes de Citação</a:t>
            </a:r>
          </a:p>
          <a:p>
            <a:r>
              <a:rPr lang="pt-PT" dirty="0"/>
              <a:t>Talvez a dimensão mais transformadora seja a visualização.</a:t>
            </a:r>
          </a:p>
          <a:p>
            <a:r>
              <a:rPr lang="pt-PT" dirty="0"/>
              <a:t>Mapear redes de citação (por exemplo, com o </a:t>
            </a:r>
            <a:r>
              <a:rPr lang="pt-PT" b="1" dirty="0" err="1"/>
              <a:t>Connected</a:t>
            </a:r>
            <a:r>
              <a:rPr lang="pt-PT" b="1" dirty="0"/>
              <a:t> </a:t>
            </a:r>
            <a:r>
              <a:rPr lang="pt-PT" b="1" dirty="0" err="1"/>
              <a:t>Papers</a:t>
            </a:r>
            <a:r>
              <a:rPr lang="pt-PT" dirty="0"/>
              <a:t>) permite perceber:</a:t>
            </a:r>
            <a:br>
              <a:rPr lang="pt-PT" dirty="0"/>
            </a:br>
            <a:r>
              <a:rPr lang="pt-PT" dirty="0"/>
              <a:t>– Como evoluiu um conceito ao longo do tempo;</a:t>
            </a:r>
            <a:br>
              <a:rPr lang="pt-PT" dirty="0"/>
            </a:br>
            <a:r>
              <a:rPr lang="pt-PT" dirty="0"/>
              <a:t>– Que autores estruturam o campo;</a:t>
            </a:r>
            <a:br>
              <a:rPr lang="pt-PT" dirty="0"/>
            </a:br>
            <a:r>
              <a:rPr lang="pt-PT" dirty="0"/>
              <a:t>– Onde existem lacunas;</a:t>
            </a:r>
            <a:br>
              <a:rPr lang="pt-PT" dirty="0"/>
            </a:br>
            <a:r>
              <a:rPr lang="pt-PT" dirty="0"/>
              <a:t>– Que subcampos estão a convergir.</a:t>
            </a:r>
          </a:p>
          <a:p>
            <a:r>
              <a:rPr lang="pt-PT" dirty="0"/>
              <a:t>Este tipo de visualização altera a forma como conceptualizamos um domínio científico. Em vez de uma sequência linear de artigos, passamos a ver um ecossistema dinâmico de ideias.</a:t>
            </a:r>
          </a:p>
          <a:p>
            <a:r>
              <a:rPr lang="pt-PT" dirty="0"/>
              <a:t>Para doutorandos e investigadores seniores, isto é particularmente relevante: ajuda a identificar nichos ainda não explorados — oportunidades de contribuição original.</a:t>
            </a:r>
          </a:p>
          <a:p>
            <a:endParaRPr lang="pt-PT" dirty="0"/>
          </a:p>
          <a:p>
            <a:r>
              <a:rPr lang="pt-PT" b="1" dirty="0"/>
              <a:t>Um Ponto Crítico: Estrutura + Ferramenta</a:t>
            </a:r>
          </a:p>
          <a:p>
            <a:r>
              <a:rPr lang="pt-PT" dirty="0"/>
              <a:t>Os dados disponíveis sugerem que os ganhos mais expressivos ocorrem quando a IA é integrada num </a:t>
            </a:r>
            <a:r>
              <a:rPr lang="pt-PT" b="1" dirty="0"/>
              <a:t>quadro metodológico estruturado</a:t>
            </a:r>
            <a:r>
              <a:rPr lang="pt-PT" dirty="0"/>
              <a:t>, e não utilizada de forma ad hoc .</a:t>
            </a:r>
          </a:p>
          <a:p>
            <a:r>
              <a:rPr lang="pt-PT" dirty="0"/>
              <a:t>O aumento para 56% na cobertura documental ocorreu dentro de uma abordagem pedagógica organizada, não apenas pela adoção espontânea da ferramenta.</a:t>
            </a:r>
          </a:p>
          <a:p>
            <a:r>
              <a:rPr lang="pt-PT" dirty="0"/>
              <a:t>Ou seja:</a:t>
            </a:r>
            <a:br>
              <a:rPr lang="pt-PT" dirty="0"/>
            </a:br>
            <a:r>
              <a:rPr lang="pt-PT" dirty="0"/>
              <a:t>Ferramenta sem método gera eficiência parcial.</a:t>
            </a:r>
            <a:br>
              <a:rPr lang="pt-PT" dirty="0"/>
            </a:br>
            <a:r>
              <a:rPr lang="pt-PT" dirty="0"/>
              <a:t>Ferramenta com método gera vantagem competitiva científica.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9841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BB60C-8CB9-073C-0083-40194FA3E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B43FBEA4-5730-9C20-266B-2ECF81D77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E1B17891-28A3-2863-737A-B7DC0350F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Síntese de Literatura de Alto Nível</a:t>
            </a:r>
            <a:endParaRPr lang="pt-PT" dirty="0"/>
          </a:p>
          <a:p>
            <a:r>
              <a:rPr lang="pt-PT" dirty="0"/>
              <a:t>Outro ponto crítico é a capacidade de síntese.</a:t>
            </a:r>
          </a:p>
          <a:p>
            <a:r>
              <a:rPr lang="pt-PT" dirty="0"/>
              <a:t>Ferramentas como </a:t>
            </a:r>
            <a:r>
              <a:rPr lang="pt-PT" b="1" dirty="0" err="1"/>
              <a:t>Paper</a:t>
            </a:r>
            <a:r>
              <a:rPr lang="pt-PT" b="1" dirty="0"/>
              <a:t> </a:t>
            </a:r>
            <a:r>
              <a:rPr lang="pt-PT" b="1" dirty="0" err="1"/>
              <a:t>Digest</a:t>
            </a:r>
            <a:r>
              <a:rPr lang="pt-PT" dirty="0"/>
              <a:t> ou </a:t>
            </a:r>
            <a:r>
              <a:rPr lang="pt-PT" b="1" dirty="0" err="1"/>
              <a:t>Sci</a:t>
            </a:r>
            <a:r>
              <a:rPr lang="pt-PT" b="1" dirty="0"/>
              <a:t> </a:t>
            </a:r>
            <a:r>
              <a:rPr lang="pt-PT" b="1" dirty="0" err="1"/>
              <a:t>Space</a:t>
            </a:r>
            <a:r>
              <a:rPr lang="pt-PT" b="1" dirty="0"/>
              <a:t> </a:t>
            </a:r>
            <a:r>
              <a:rPr lang="pt-PT" b="1" dirty="0" err="1"/>
              <a:t>Copilot</a:t>
            </a:r>
            <a:r>
              <a:rPr lang="pt-PT" dirty="0"/>
              <a:t> permitem extrair rapidamente ideias centrais, metodologias e resultados de artigos densos. Num ambiente de produção científica acelerada, onde milhares de artigos são publicados semanalmente, esta capacidade é estratégica.</a:t>
            </a:r>
          </a:p>
          <a:p>
            <a:r>
              <a:rPr lang="pt-PT" dirty="0"/>
              <a:t>Contudo, devemos distinguir entre:</a:t>
            </a:r>
            <a:br>
              <a:rPr lang="pt-PT" dirty="0"/>
            </a:br>
            <a:r>
              <a:rPr lang="pt-PT" dirty="0"/>
              <a:t>– </a:t>
            </a:r>
            <a:r>
              <a:rPr lang="pt-PT" i="1" dirty="0"/>
              <a:t>Leitura exploratória assistida por IA</a:t>
            </a:r>
            <a:br>
              <a:rPr lang="pt-PT" dirty="0"/>
            </a:br>
            <a:r>
              <a:rPr lang="pt-PT" dirty="0"/>
              <a:t>– </a:t>
            </a:r>
            <a:r>
              <a:rPr lang="pt-PT" i="1" dirty="0"/>
              <a:t>Integração crítica na revisão de literatura</a:t>
            </a:r>
            <a:endParaRPr lang="pt-PT" dirty="0"/>
          </a:p>
          <a:p>
            <a:r>
              <a:rPr lang="pt-PT" dirty="0"/>
              <a:t>A IA pode ajudar a identificar padrões e tendências. Mas a construção do enquadramento teórico continua a exigir julgamento epistemológico, seleção criteriosa e posicionamento conceptual.</a:t>
            </a:r>
          </a:p>
          <a:p>
            <a:r>
              <a:rPr lang="pt-PT" dirty="0"/>
              <a:t>A síntese automática não substitui a síntese intelectual.</a:t>
            </a:r>
          </a:p>
          <a:p>
            <a:endParaRPr lang="pt-PT" dirty="0"/>
          </a:p>
          <a:p>
            <a:r>
              <a:rPr lang="pt-PT" b="1" dirty="0"/>
              <a:t>Como Mensagem Central desta Secção:</a:t>
            </a:r>
          </a:p>
          <a:p>
            <a:r>
              <a:rPr lang="pt-PT" dirty="0"/>
              <a:t>A IA não substitui a revisão sistemática.</a:t>
            </a:r>
            <a:br>
              <a:rPr lang="pt-PT" dirty="0"/>
            </a:br>
            <a:r>
              <a:rPr lang="pt-PT" dirty="0"/>
              <a:t>Mas pode torná-la mais abrangente, mais estratégica e mais informada.</a:t>
            </a:r>
          </a:p>
          <a:p>
            <a:r>
              <a:rPr lang="pt-PT" dirty="0"/>
              <a:t>Num contexto de investigação avançada, quem domina ferramentas de mapeamento e análise semântica ganha uma vantagem estrutural na formulação do problema científico.</a:t>
            </a:r>
          </a:p>
          <a:p>
            <a:r>
              <a:rPr lang="pt-PT" dirty="0"/>
              <a:t>E a qualidade da pergunta continua a ser o elemento mais decisivo de qualquer projeto de investigação.</a:t>
            </a:r>
          </a:p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FD6EAA7-D48E-71A8-839A-C9B4DF60D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572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IA no Design Metodológico e Análise de Dados </a:t>
            </a:r>
          </a:p>
          <a:p>
            <a:r>
              <a:rPr lang="pt-PT" dirty="0"/>
              <a:t>Se na secção anterior vimos como a IA pode ampliar a descoberta de literatura, agora entramos numa dimensão ainda mais sensível: </a:t>
            </a:r>
            <a:r>
              <a:rPr lang="pt-PT" b="1" dirty="0"/>
              <a:t>o design metodológico e a análise de dados</a:t>
            </a:r>
            <a:r>
              <a:rPr lang="pt-PT" dirty="0"/>
              <a:t>.</a:t>
            </a:r>
          </a:p>
          <a:p>
            <a:r>
              <a:rPr lang="pt-PT" dirty="0"/>
              <a:t>Aqui, a IA deixa de ser apenas uma ferramenta de organização e passa a atuar como </a:t>
            </a:r>
            <a:r>
              <a:rPr lang="pt-PT" b="1" dirty="0"/>
              <a:t>instrumento de apoio à construção do próprio raciocínio científico</a:t>
            </a:r>
            <a:r>
              <a:rPr lang="pt-PT" dirty="0"/>
              <a:t>.</a:t>
            </a:r>
          </a:p>
          <a:p>
            <a:r>
              <a:rPr lang="pt-PT" b="1" dirty="0"/>
              <a:t>Formulação de Hipóteses e Problemas</a:t>
            </a:r>
          </a:p>
          <a:p>
            <a:r>
              <a:rPr lang="pt-PT" dirty="0"/>
              <a:t>A formulação de um problema de investigação é, possivelmente, o momento mais crítico de qualquer projeto científico. Uma pergunta mal formulada compromete todo o percurso seguinte.</a:t>
            </a:r>
          </a:p>
          <a:p>
            <a:r>
              <a:rPr lang="pt-PT" dirty="0"/>
              <a:t>Modelos de IA podem apoiar este processo através de algo que podemos chamar </a:t>
            </a:r>
            <a:r>
              <a:rPr lang="pt-PT" b="1" dirty="0"/>
              <a:t>arcabouço conceptual</a:t>
            </a:r>
            <a:r>
              <a:rPr lang="pt-PT" dirty="0"/>
              <a:t> — ou seja, suporte estruturado ao pensamento.</a:t>
            </a:r>
          </a:p>
          <a:p>
            <a:r>
              <a:rPr lang="pt-PT" dirty="0"/>
              <a:t>Por exemplo, ao explorar um fenómeno complexo, podemos solicitar à IA que:</a:t>
            </a:r>
            <a:br>
              <a:rPr lang="pt-PT" dirty="0"/>
            </a:br>
            <a:r>
              <a:rPr lang="pt-PT" dirty="0"/>
              <a:t>– identifique variáveis potencialmente relevantes;</a:t>
            </a:r>
            <a:br>
              <a:rPr lang="pt-PT" dirty="0"/>
            </a:br>
            <a:r>
              <a:rPr lang="pt-PT" dirty="0"/>
              <a:t>– sugira relações possíveis entre conceitos;</a:t>
            </a:r>
            <a:br>
              <a:rPr lang="pt-PT" dirty="0"/>
            </a:br>
            <a:r>
              <a:rPr lang="pt-PT" dirty="0"/>
              <a:t>– apresente hipóteses alternativas que talvez não tenhamos considerado;</a:t>
            </a:r>
            <a:br>
              <a:rPr lang="pt-PT" dirty="0"/>
            </a:br>
            <a:r>
              <a:rPr lang="pt-PT" dirty="0"/>
              <a:t>– explicite pressupostos implícitos na nossa formulação inicial.</a:t>
            </a:r>
          </a:p>
          <a:p>
            <a:r>
              <a:rPr lang="pt-PT" dirty="0"/>
              <a:t>Mas há uma diferença essencial:</a:t>
            </a:r>
            <a:br>
              <a:rPr lang="pt-PT" dirty="0"/>
            </a:br>
            <a:r>
              <a:rPr lang="pt-PT" dirty="0"/>
              <a:t>A IA pode sugerir possibilidades.</a:t>
            </a:r>
            <a:br>
              <a:rPr lang="pt-PT" dirty="0"/>
            </a:br>
            <a:r>
              <a:rPr lang="pt-PT" dirty="0"/>
              <a:t>A validação epistemológica continua a ser responsabilidade do investigador.</a:t>
            </a:r>
          </a:p>
          <a:p>
            <a:r>
              <a:rPr lang="pt-PT" dirty="0"/>
              <a:t>A hipótese científica não é apenas uma combinação plausível de variáveis — é uma afirmação teoricamente sustentada e metodologicamente testável.</a:t>
            </a:r>
          </a:p>
          <a:p>
            <a:r>
              <a:rPr lang="pt-PT" dirty="0"/>
              <a:t>O valor da IA aqui está em expandir o espaço de possibilidades, não em decidir por nós.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9070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Deteção de Padrões em Grandes Conjuntos de Dados (NLP: Natural </a:t>
            </a:r>
            <a:r>
              <a:rPr lang="pt-PT" b="1" dirty="0" err="1"/>
              <a:t>Language</a:t>
            </a:r>
            <a:r>
              <a:rPr lang="pt-PT" b="1" dirty="0"/>
              <a:t> </a:t>
            </a:r>
            <a:r>
              <a:rPr lang="pt-PT" b="1" dirty="0" err="1"/>
              <a:t>Processing</a:t>
            </a:r>
            <a:r>
              <a:rPr lang="pt-PT" b="1" dirty="0"/>
              <a:t>)</a:t>
            </a:r>
          </a:p>
          <a:p>
            <a:r>
              <a:rPr lang="pt-PT" dirty="0"/>
              <a:t>Entrando na análise de dados, o papel da IA torna-se ainda mais evidente.</a:t>
            </a:r>
          </a:p>
          <a:p>
            <a:r>
              <a:rPr lang="pt-PT" dirty="0"/>
              <a:t>A aprendizagem automática permite identificar correlações complexas, padrões não lineares e relações multidimensionais que seriam extremamente difíceis de detetar manualmente.</a:t>
            </a:r>
          </a:p>
          <a:p>
            <a:r>
              <a:rPr lang="pt-PT" dirty="0"/>
              <a:t>Isto é particularmente relevante em:</a:t>
            </a:r>
            <a:br>
              <a:rPr lang="pt-PT" dirty="0"/>
            </a:br>
            <a:r>
              <a:rPr lang="pt-PT" dirty="0"/>
              <a:t>– </a:t>
            </a:r>
            <a:r>
              <a:rPr lang="en-US" noProof="0" dirty="0"/>
              <a:t>Big Data</a:t>
            </a:r>
            <a:r>
              <a:rPr lang="pt-PT" dirty="0"/>
              <a:t>;</a:t>
            </a:r>
            <a:br>
              <a:rPr lang="pt-PT" dirty="0"/>
            </a:br>
            <a:r>
              <a:rPr lang="pt-PT" dirty="0"/>
              <a:t>– Dados comportamentais;</a:t>
            </a:r>
            <a:br>
              <a:rPr lang="pt-PT" dirty="0"/>
            </a:br>
            <a:r>
              <a:rPr lang="pt-PT" dirty="0"/>
              <a:t>– Análise textual em larga escala;</a:t>
            </a:r>
            <a:br>
              <a:rPr lang="pt-PT" dirty="0"/>
            </a:br>
            <a:r>
              <a:rPr lang="pt-PT" dirty="0"/>
              <a:t>– Dados biomédicos;</a:t>
            </a:r>
            <a:br>
              <a:rPr lang="pt-PT" dirty="0"/>
            </a:br>
            <a:r>
              <a:rPr lang="pt-PT" dirty="0"/>
              <a:t>– Redes sociais e sistemas complexos.</a:t>
            </a:r>
          </a:p>
          <a:p>
            <a:r>
              <a:rPr lang="pt-PT" dirty="0"/>
              <a:t>A IA não apenas acelera a análise — ela amplia a capacidade de deteção.</a:t>
            </a:r>
          </a:p>
          <a:p>
            <a:r>
              <a:rPr lang="pt-PT" dirty="0"/>
              <a:t>Mas é aqui que surge um dos maiores riscos metodológicos:</a:t>
            </a:r>
            <a:br>
              <a:rPr lang="pt-PT" dirty="0"/>
            </a:br>
            <a:r>
              <a:rPr lang="pt-PT" dirty="0"/>
              <a:t>Correlação não é causalidade.</a:t>
            </a:r>
          </a:p>
          <a:p>
            <a:r>
              <a:rPr lang="pt-PT" dirty="0"/>
              <a:t>Modelos de </a:t>
            </a:r>
            <a:r>
              <a:rPr lang="en-US" i="1" noProof="0" dirty="0"/>
              <a:t>machine learning </a:t>
            </a:r>
            <a:r>
              <a:rPr lang="pt-PT" dirty="0"/>
              <a:t>podem identificar padrões estatisticamente robustos, mas a interpretação causal exige enquadramento teórico, desenho experimental adequado e validação independente.</a:t>
            </a:r>
          </a:p>
          <a:p>
            <a:r>
              <a:rPr lang="pt-PT" dirty="0"/>
              <a:t>A IA revela padrões.</a:t>
            </a:r>
            <a:br>
              <a:rPr lang="pt-PT" dirty="0"/>
            </a:br>
            <a:r>
              <a:rPr lang="pt-PT" dirty="0"/>
              <a:t>O investigador constrói significado.</a:t>
            </a:r>
          </a:p>
          <a:p>
            <a:r>
              <a:rPr lang="pt-PT" dirty="0"/>
              <a:t>E essa distinção é fundamental para preservar o rigor científico.</a:t>
            </a:r>
          </a:p>
          <a:p>
            <a:endParaRPr lang="pt-PT" dirty="0"/>
          </a:p>
          <a:p>
            <a:r>
              <a:rPr lang="pt-PT" b="1" dirty="0"/>
              <a:t>Otimização do Planeamento e Monitorização</a:t>
            </a:r>
          </a:p>
          <a:p>
            <a:r>
              <a:rPr lang="pt-PT" dirty="0"/>
              <a:t>Um terceiro domínio frequentemente subestimado é o uso da IA no </a:t>
            </a:r>
            <a:r>
              <a:rPr lang="pt-PT" b="1" dirty="0"/>
              <a:t>planeamento e monitorização da investigação</a:t>
            </a:r>
            <a:r>
              <a:rPr lang="pt-PT" dirty="0"/>
              <a:t>.</a:t>
            </a:r>
          </a:p>
          <a:p>
            <a:r>
              <a:rPr lang="pt-PT" dirty="0"/>
              <a:t>Ferramentas como o </a:t>
            </a:r>
            <a:r>
              <a:rPr lang="pt-PT" dirty="0" err="1"/>
              <a:t>InPRA</a:t>
            </a:r>
            <a:r>
              <a:rPr lang="pt-PT" dirty="0"/>
              <a:t>, por exemplo, foram concebidas para apoiar:</a:t>
            </a:r>
            <a:br>
              <a:rPr lang="pt-PT" dirty="0"/>
            </a:br>
            <a:r>
              <a:rPr lang="pt-PT" dirty="0"/>
              <a:t>– recomendação estruturada de literatura;</a:t>
            </a:r>
            <a:br>
              <a:rPr lang="pt-PT" dirty="0"/>
            </a:br>
            <a:r>
              <a:rPr lang="pt-PT" dirty="0"/>
              <a:t>– organização progressiva da escrita;</a:t>
            </a:r>
            <a:br>
              <a:rPr lang="pt-PT" dirty="0"/>
            </a:br>
            <a:r>
              <a:rPr lang="pt-PT" dirty="0"/>
              <a:t>– formulação metodológica;</a:t>
            </a:r>
            <a:br>
              <a:rPr lang="pt-PT" dirty="0"/>
            </a:br>
            <a:r>
              <a:rPr lang="pt-PT" dirty="0"/>
              <a:t>– acompanhamento do progresso por orientadores.</a:t>
            </a:r>
          </a:p>
          <a:p>
            <a:r>
              <a:rPr lang="pt-PT" dirty="0"/>
              <a:t>Num projeto de doutoramento ou investigação de longa duração, a complexidade acumulada pode tornar-se difícil de gerir.</a:t>
            </a:r>
          </a:p>
          <a:p>
            <a:r>
              <a:rPr lang="pt-PT" dirty="0"/>
              <a:t>A IA pode funcionar como sistema de suporte:</a:t>
            </a:r>
            <a:br>
              <a:rPr lang="pt-PT" dirty="0"/>
            </a:br>
            <a:r>
              <a:rPr lang="pt-PT" dirty="0"/>
              <a:t>– identificando lacunas no enquadramento teórico;</a:t>
            </a:r>
            <a:br>
              <a:rPr lang="pt-PT" dirty="0"/>
            </a:br>
            <a:r>
              <a:rPr lang="pt-PT" dirty="0"/>
              <a:t>– sinalizando inconsistências metodológicas;</a:t>
            </a:r>
            <a:br>
              <a:rPr lang="pt-PT" dirty="0"/>
            </a:br>
            <a:r>
              <a:rPr lang="pt-PT" dirty="0"/>
              <a:t>– ajudando a estruturar cronogramas;</a:t>
            </a:r>
            <a:br>
              <a:rPr lang="pt-PT" dirty="0"/>
            </a:br>
            <a:r>
              <a:rPr lang="pt-PT" dirty="0"/>
              <a:t>– permitindo monitorização incremental do desenvolvimento do texto.</a:t>
            </a:r>
          </a:p>
          <a:p>
            <a:r>
              <a:rPr lang="pt-PT" dirty="0"/>
              <a:t>Isto não substitui a supervisão humana.</a:t>
            </a:r>
            <a:br>
              <a:rPr lang="pt-PT" dirty="0"/>
            </a:br>
            <a:r>
              <a:rPr lang="pt-PT" dirty="0"/>
              <a:t>Mas pode torná-la mais informada e eficiente.</a:t>
            </a:r>
            <a:br>
              <a:rPr lang="pt-PT" dirty="0"/>
            </a:br>
            <a:endParaRPr lang="pt-PT" dirty="0"/>
          </a:p>
          <a:p>
            <a:r>
              <a:rPr lang="pt-PT" b="1" dirty="0"/>
              <a:t>Um Alerta Metodológico</a:t>
            </a:r>
          </a:p>
          <a:p>
            <a:r>
              <a:rPr lang="pt-PT" dirty="0"/>
              <a:t>Quanto mais a IA intervém no design e na análise, maior deve ser a exigência de transparência.</a:t>
            </a:r>
          </a:p>
          <a:p>
            <a:r>
              <a:rPr lang="pt-PT" dirty="0"/>
              <a:t>Devemos perguntar:</a:t>
            </a:r>
            <a:br>
              <a:rPr lang="pt-PT" dirty="0"/>
            </a:br>
            <a:r>
              <a:rPr lang="pt-PT" dirty="0"/>
              <a:t>– Que algoritmo foi utilizado?</a:t>
            </a:r>
            <a:br>
              <a:rPr lang="pt-PT" dirty="0"/>
            </a:br>
            <a:r>
              <a:rPr lang="pt-PT" dirty="0"/>
              <a:t>– Que dados de treino podem influenciar os resultados?</a:t>
            </a:r>
            <a:br>
              <a:rPr lang="pt-PT" dirty="0"/>
            </a:br>
            <a:r>
              <a:rPr lang="pt-PT" dirty="0"/>
              <a:t>– Existe enviesamento?</a:t>
            </a:r>
            <a:br>
              <a:rPr lang="pt-PT" dirty="0"/>
            </a:br>
            <a:r>
              <a:rPr lang="pt-PT" dirty="0"/>
              <a:t>– O modelo é explicável?</a:t>
            </a:r>
          </a:p>
          <a:p>
            <a:r>
              <a:rPr lang="pt-PT" dirty="0"/>
              <a:t>Num contexto de ciência aberta e reprodutibilidade, a utilização de IA deve ser documentada com o mesmo rigor que qualquer instrumento estatístico.</a:t>
            </a:r>
          </a:p>
          <a:p>
            <a:endParaRPr lang="pt-PT" dirty="0"/>
          </a:p>
          <a:p>
            <a:r>
              <a:rPr lang="pt-PT" b="1" dirty="0"/>
              <a:t>Mensagem Central desta Secção</a:t>
            </a:r>
          </a:p>
          <a:p>
            <a:r>
              <a:rPr lang="pt-PT" dirty="0"/>
              <a:t>A IA pode ampliar a capacidade de formulação de hipóteses, acelerar a análise de grandes volumes de dados e otimizar o planeamento de investigação.</a:t>
            </a:r>
          </a:p>
          <a:p>
            <a:r>
              <a:rPr lang="pt-PT" dirty="0"/>
              <a:t>Mas a responsabilidade conceptual, interpretativa e ética permanece humana.</a:t>
            </a:r>
          </a:p>
          <a:p>
            <a:r>
              <a:rPr lang="pt-PT" dirty="0"/>
              <a:t>A diferença entre um investigador que usa IA de forma superficial e um investigador que a integra estrategicamente está na compreensão profunda dos seus limites.</a:t>
            </a:r>
          </a:p>
          <a:p>
            <a:r>
              <a:rPr lang="pt-PT" dirty="0"/>
              <a:t>A IA não decide o que é cientificamente válido.</a:t>
            </a:r>
            <a:br>
              <a:rPr lang="pt-PT" dirty="0"/>
            </a:br>
            <a:r>
              <a:rPr lang="pt-PT" dirty="0"/>
              <a:t>Ela apenas amplia o espaço onde essa validade pode ser procurada.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2063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Escrita Científica, Revisão e Comunicação </a:t>
            </a:r>
          </a:p>
          <a:p>
            <a:r>
              <a:rPr lang="pt-PT" dirty="0"/>
              <a:t>Se a IA pode apoiar a descoberta de literatura e o design metodológico, há uma área onde o seu impacto é particularmente visível (principalmente a editores e revisores…): </a:t>
            </a:r>
            <a:r>
              <a:rPr lang="pt-PT" b="1" dirty="0"/>
              <a:t>a escrita científica</a:t>
            </a:r>
            <a:r>
              <a:rPr lang="pt-PT" dirty="0"/>
              <a:t>.</a:t>
            </a:r>
          </a:p>
          <a:p>
            <a:r>
              <a:rPr lang="pt-PT" dirty="0"/>
              <a:t>Mas aqui precisamos de fazer uma distinção muito clara:</a:t>
            </a:r>
            <a:br>
              <a:rPr lang="pt-PT" dirty="0"/>
            </a:br>
            <a:r>
              <a:rPr lang="pt-PT" dirty="0"/>
              <a:t>A IA pode apoiar a escrita.</a:t>
            </a:r>
            <a:br>
              <a:rPr lang="pt-PT" dirty="0"/>
            </a:br>
            <a:r>
              <a:rPr lang="pt-PT" dirty="0"/>
              <a:t>Não pode assumir a autoria intelectual.</a:t>
            </a:r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7499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Apoio à Redação Incremental</a:t>
            </a:r>
          </a:p>
          <a:p>
            <a:r>
              <a:rPr lang="pt-PT" dirty="0"/>
              <a:t>A escrita científica raramente nasce perfeita. É um processo incremental: rascunho, reformulação, refinamento, reorganização.</a:t>
            </a:r>
          </a:p>
          <a:p>
            <a:r>
              <a:rPr lang="pt-PT" dirty="0"/>
              <a:t>Ferramentas como </a:t>
            </a:r>
            <a:r>
              <a:rPr lang="pt-PT" dirty="0" err="1"/>
              <a:t>Lex</a:t>
            </a:r>
            <a:r>
              <a:rPr lang="pt-PT" dirty="0"/>
              <a:t>, Grammarly, </a:t>
            </a:r>
            <a:r>
              <a:rPr lang="pt-PT" dirty="0" err="1"/>
              <a:t>Scrivener</a:t>
            </a:r>
            <a:r>
              <a:rPr lang="pt-PT" dirty="0"/>
              <a:t> ou </a:t>
            </a:r>
            <a:r>
              <a:rPr lang="pt-PT" dirty="0" err="1"/>
              <a:t>Quillbot</a:t>
            </a:r>
            <a:r>
              <a:rPr lang="pt-PT" dirty="0"/>
              <a:t> — e outras semelhantes — podem apoiar este processo em três dimensões fundamentais:</a:t>
            </a:r>
          </a:p>
          <a:p>
            <a:r>
              <a:rPr lang="pt-PT" b="1" dirty="0"/>
              <a:t>Estruturação inicial</a:t>
            </a:r>
            <a:br>
              <a:rPr lang="pt-PT" dirty="0"/>
            </a:br>
            <a:r>
              <a:rPr lang="pt-PT" dirty="0"/>
              <a:t>Ajudar a organizar ideias em secções coerentes, sugerir transições lógicas, clarificar a sequência argumentativa.</a:t>
            </a:r>
          </a:p>
          <a:p>
            <a:r>
              <a:rPr lang="pt-PT" b="1" dirty="0"/>
              <a:t>Fluidez argumentativa</a:t>
            </a:r>
            <a:br>
              <a:rPr lang="pt-PT" dirty="0"/>
            </a:br>
            <a:r>
              <a:rPr lang="pt-PT" dirty="0"/>
              <a:t>Identificar repetições, sugerir reformulações mais claras, melhorar a coesão entre parágrafos.</a:t>
            </a:r>
          </a:p>
          <a:p>
            <a:r>
              <a:rPr lang="pt-PT" b="1" dirty="0"/>
              <a:t>Correção linguística de alto nível</a:t>
            </a:r>
            <a:br>
              <a:rPr lang="pt-PT" dirty="0"/>
            </a:br>
            <a:r>
              <a:rPr lang="pt-PT" dirty="0"/>
              <a:t>Garantir precisão gramatical, adequação terminológica e consistência estilística.</a:t>
            </a:r>
          </a:p>
          <a:p>
            <a:r>
              <a:rPr lang="pt-PT" dirty="0"/>
              <a:t>Para investigadores que escrevem em língua não materna, este apoio pode ser particularmente valioso.</a:t>
            </a:r>
          </a:p>
          <a:p>
            <a:r>
              <a:rPr lang="pt-PT" dirty="0"/>
              <a:t>No entanto, há um princípio essencial:</a:t>
            </a:r>
            <a:br>
              <a:rPr lang="pt-PT" dirty="0"/>
            </a:br>
            <a:r>
              <a:rPr lang="pt-PT" dirty="0"/>
              <a:t>A IA deve melhorar um texto que já tem conteúdo intelectual próprio.</a:t>
            </a:r>
          </a:p>
          <a:p>
            <a:r>
              <a:rPr lang="pt-PT" dirty="0"/>
              <a:t>Se o texto nasce da IA e não do investigador, então o processo formativo — e científico — foi comprometido.</a:t>
            </a:r>
          </a:p>
          <a:p>
            <a:endParaRPr lang="pt-PT" dirty="0"/>
          </a:p>
          <a:p>
            <a:r>
              <a:rPr lang="pt-PT" b="1" dirty="0"/>
              <a:t>Feedback e Reflexão: Simulação de Revisão por Pares</a:t>
            </a:r>
          </a:p>
          <a:p>
            <a:r>
              <a:rPr lang="pt-PT" dirty="0"/>
              <a:t>Uma das utilizações mais estratégicas da IA não é gerar texto — é fornecer feedback.</a:t>
            </a:r>
          </a:p>
          <a:p>
            <a:r>
              <a:rPr lang="pt-PT" dirty="0"/>
              <a:t>Podemos pedir à IA que:</a:t>
            </a:r>
            <a:br>
              <a:rPr lang="pt-PT" dirty="0"/>
            </a:br>
            <a:r>
              <a:rPr lang="pt-PT" dirty="0"/>
              <a:t>– identifique fragilidades argumentativas;</a:t>
            </a:r>
            <a:br>
              <a:rPr lang="pt-PT" dirty="0"/>
            </a:br>
            <a:r>
              <a:rPr lang="pt-PT" dirty="0"/>
              <a:t>– questione pressupostos implícitos;</a:t>
            </a:r>
            <a:br>
              <a:rPr lang="pt-PT" dirty="0"/>
            </a:br>
            <a:r>
              <a:rPr lang="pt-PT" dirty="0"/>
              <a:t>– avalie a clareza da hipótese;</a:t>
            </a:r>
            <a:br>
              <a:rPr lang="pt-PT" dirty="0"/>
            </a:br>
            <a:r>
              <a:rPr lang="pt-PT" dirty="0"/>
              <a:t>– sugira contra-argumentos possíveis;</a:t>
            </a:r>
            <a:br>
              <a:rPr lang="pt-PT" dirty="0"/>
            </a:br>
            <a:r>
              <a:rPr lang="pt-PT" dirty="0"/>
              <a:t>– simule a perspetiva de um revisor crítico.</a:t>
            </a:r>
          </a:p>
          <a:p>
            <a:r>
              <a:rPr lang="pt-PT" dirty="0"/>
              <a:t>Esta utilização é particularmente poderosa antes da submissão de um artigo ou da entrega de uma tese.</a:t>
            </a:r>
          </a:p>
          <a:p>
            <a:r>
              <a:rPr lang="pt-PT" dirty="0"/>
              <a:t>Funciona como um primeiro “stress </a:t>
            </a:r>
            <a:r>
              <a:rPr lang="pt-PT" dirty="0" err="1"/>
              <a:t>test</a:t>
            </a:r>
            <a:r>
              <a:rPr lang="pt-PT" dirty="0"/>
              <a:t>” intelectual.</a:t>
            </a:r>
          </a:p>
          <a:p>
            <a:r>
              <a:rPr lang="pt-PT" dirty="0"/>
              <a:t>Mas há uma nuance importante:</a:t>
            </a:r>
            <a:br>
              <a:rPr lang="pt-PT" dirty="0"/>
            </a:br>
            <a:r>
              <a:rPr lang="pt-PT" dirty="0"/>
              <a:t>A IA pode apontar incoerências formais.</a:t>
            </a:r>
            <a:br>
              <a:rPr lang="pt-PT" dirty="0"/>
            </a:br>
            <a:r>
              <a:rPr lang="pt-PT" dirty="0"/>
              <a:t>Mas não substitui a revisão disciplinar especializada.</a:t>
            </a:r>
          </a:p>
          <a:p>
            <a:r>
              <a:rPr lang="pt-PT" dirty="0"/>
              <a:t>Um algoritmo não conhece as disputas epistemológicas profundas do seu campo como um especialista conhece.</a:t>
            </a:r>
          </a:p>
          <a:p>
            <a:r>
              <a:rPr lang="pt-PT" dirty="0"/>
              <a:t>Portanto, a IA pode complementar a revisão por pares — não substituí-la.</a:t>
            </a:r>
          </a:p>
          <a:p>
            <a:endParaRPr lang="pt-PT" dirty="0"/>
          </a:p>
          <a:p>
            <a:r>
              <a:rPr lang="pt-PT" b="1" dirty="0"/>
              <a:t>Transparência e Ética</a:t>
            </a:r>
          </a:p>
          <a:p>
            <a:r>
              <a:rPr lang="pt-PT" dirty="0"/>
              <a:t>Chegamos ao ponto talvez mais importante desta secção: </a:t>
            </a:r>
            <a:r>
              <a:rPr lang="pt-PT" b="1" dirty="0"/>
              <a:t>a transparência</a:t>
            </a:r>
            <a:r>
              <a:rPr lang="pt-PT" dirty="0"/>
              <a:t>.</a:t>
            </a:r>
          </a:p>
          <a:p>
            <a:r>
              <a:rPr lang="pt-PT" dirty="0"/>
              <a:t>Num contexto académico, a utilização de IA deve ser declarada quando influencia o processo de produção científica.</a:t>
            </a:r>
          </a:p>
          <a:p>
            <a:r>
              <a:rPr lang="pt-PT" dirty="0"/>
              <a:t>Não se trata apenas de cumprir regras institucionais.</a:t>
            </a:r>
            <a:br>
              <a:rPr lang="pt-PT" dirty="0"/>
            </a:br>
            <a:r>
              <a:rPr lang="pt-PT" dirty="0"/>
              <a:t>Trata-se de preservar três princípios fundamentais da ciência:</a:t>
            </a:r>
          </a:p>
          <a:p>
            <a:r>
              <a:rPr lang="pt-PT" dirty="0"/>
              <a:t>– </a:t>
            </a:r>
            <a:r>
              <a:rPr lang="pt-PT" b="1" dirty="0"/>
              <a:t>Responsabilidade</a:t>
            </a:r>
            <a:br>
              <a:rPr lang="pt-PT" dirty="0"/>
            </a:br>
            <a:r>
              <a:rPr lang="pt-PT" dirty="0"/>
              <a:t>– </a:t>
            </a:r>
            <a:r>
              <a:rPr lang="pt-PT" b="1" dirty="0"/>
              <a:t>Rastreabilidade</a:t>
            </a:r>
            <a:br>
              <a:rPr lang="pt-PT" dirty="0"/>
            </a:br>
            <a:r>
              <a:rPr lang="pt-PT" dirty="0"/>
              <a:t>– </a:t>
            </a:r>
            <a:r>
              <a:rPr lang="pt-PT" b="1" dirty="0"/>
              <a:t>Reprodutibilidade</a:t>
            </a:r>
            <a:endParaRPr lang="pt-PT" dirty="0"/>
          </a:p>
          <a:p>
            <a:r>
              <a:rPr lang="pt-PT" dirty="0"/>
              <a:t>Se a IA contribuiu para a estruturação do texto, para a organização metodológica ou para a análise preliminar, isso deve ser explicitado.</a:t>
            </a:r>
          </a:p>
          <a:p>
            <a:r>
              <a:rPr lang="pt-PT" dirty="0"/>
              <a:t>Mas declarar não é abdicar da autoria.</a:t>
            </a:r>
          </a:p>
          <a:p>
            <a:r>
              <a:rPr lang="pt-PT" dirty="0"/>
              <a:t>O produto final tem de refletir:</a:t>
            </a:r>
            <a:br>
              <a:rPr lang="pt-PT" dirty="0"/>
            </a:br>
            <a:r>
              <a:rPr lang="pt-PT" dirty="0"/>
              <a:t>– a voz do investigador;</a:t>
            </a:r>
            <a:br>
              <a:rPr lang="pt-PT" dirty="0"/>
            </a:br>
            <a:r>
              <a:rPr lang="pt-PT" dirty="0"/>
              <a:t>– a sua capacidade crítica;</a:t>
            </a:r>
            <a:br>
              <a:rPr lang="pt-PT" dirty="0"/>
            </a:br>
            <a:r>
              <a:rPr lang="pt-PT" dirty="0"/>
              <a:t>– a sua responsabilidade intelectual.</a:t>
            </a:r>
          </a:p>
          <a:p>
            <a:r>
              <a:rPr lang="pt-PT" dirty="0"/>
              <a:t>A IA não pode ser coautora.</a:t>
            </a:r>
            <a:br>
              <a:rPr lang="pt-PT" dirty="0"/>
            </a:br>
            <a:r>
              <a:rPr lang="pt-PT" dirty="0"/>
              <a:t>A responsabilidade científica é indelegável.</a:t>
            </a:r>
          </a:p>
          <a:p>
            <a:endParaRPr lang="pt-PT" dirty="0"/>
          </a:p>
          <a:p>
            <a:r>
              <a:rPr lang="pt-PT" b="1" dirty="0"/>
              <a:t>Mensagem Central desta Secção</a:t>
            </a:r>
          </a:p>
          <a:p>
            <a:r>
              <a:rPr lang="pt-PT" dirty="0"/>
              <a:t>Na escrita científica, a IA deve funcionar como:</a:t>
            </a:r>
          </a:p>
          <a:p>
            <a:r>
              <a:rPr lang="pt-PT" dirty="0"/>
              <a:t>– editor assistente,</a:t>
            </a:r>
            <a:br>
              <a:rPr lang="pt-PT" dirty="0"/>
            </a:br>
            <a:r>
              <a:rPr lang="pt-PT" dirty="0"/>
              <a:t>– revisor preliminar,</a:t>
            </a:r>
            <a:br>
              <a:rPr lang="pt-PT" dirty="0"/>
            </a:br>
            <a:r>
              <a:rPr lang="pt-PT" dirty="0"/>
              <a:t>– ferramenta de clareza,</a:t>
            </a:r>
          </a:p>
          <a:p>
            <a:r>
              <a:rPr lang="pt-PT" dirty="0"/>
              <a:t>mas nunca como autora conceptual.</a:t>
            </a:r>
          </a:p>
          <a:p>
            <a:r>
              <a:rPr lang="pt-PT" dirty="0"/>
              <a:t>O verdadeiro teste não é se o texto está bem escrito.</a:t>
            </a:r>
            <a:br>
              <a:rPr lang="pt-PT" dirty="0"/>
            </a:br>
            <a:r>
              <a:rPr lang="pt-PT" dirty="0"/>
              <a:t>É se o argumento é genuinamente vosso.</a:t>
            </a:r>
          </a:p>
          <a:p>
            <a:r>
              <a:rPr lang="pt-PT" dirty="0"/>
              <a:t>A tecnologia pode melhorar a forma.</a:t>
            </a:r>
            <a:br>
              <a:rPr lang="pt-PT" dirty="0"/>
            </a:br>
            <a:r>
              <a:rPr lang="pt-PT" dirty="0"/>
              <a:t>Mas a substância continua a ser humana.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6417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B8D20-8944-D9DC-5CB1-2CC58E13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3837EE27-2B2A-756A-08E9-C12A79643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3D2CC995-8A47-BF32-9872-6477863A3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Feedback e Reflexão: Simulação de Revisão por Pares</a:t>
            </a:r>
          </a:p>
          <a:p>
            <a:r>
              <a:rPr lang="pt-PT" dirty="0"/>
              <a:t>Uma das utilizações mais estratégicas da IA não é gerar texto — é fornecer feedback.</a:t>
            </a:r>
          </a:p>
          <a:p>
            <a:r>
              <a:rPr lang="pt-PT" dirty="0"/>
              <a:t>Podemos pedir à IA que:</a:t>
            </a:r>
            <a:br>
              <a:rPr lang="pt-PT" dirty="0"/>
            </a:br>
            <a:r>
              <a:rPr lang="pt-PT" dirty="0"/>
              <a:t>– identifique fragilidades argumentativas;</a:t>
            </a:r>
            <a:br>
              <a:rPr lang="pt-PT" dirty="0"/>
            </a:br>
            <a:r>
              <a:rPr lang="pt-PT" dirty="0"/>
              <a:t>– questione pressupostos implícitos;</a:t>
            </a:r>
            <a:br>
              <a:rPr lang="pt-PT" dirty="0"/>
            </a:br>
            <a:r>
              <a:rPr lang="pt-PT" dirty="0"/>
              <a:t>– avalie a clareza da hipótese;</a:t>
            </a:r>
            <a:br>
              <a:rPr lang="pt-PT" dirty="0"/>
            </a:br>
            <a:r>
              <a:rPr lang="pt-PT" dirty="0"/>
              <a:t>– sugira contra-argumentos possíveis;</a:t>
            </a:r>
            <a:br>
              <a:rPr lang="pt-PT" dirty="0"/>
            </a:br>
            <a:r>
              <a:rPr lang="pt-PT" dirty="0"/>
              <a:t>– simule a perspetiva de um revisor crítico.</a:t>
            </a:r>
          </a:p>
          <a:p>
            <a:r>
              <a:rPr lang="pt-PT" dirty="0"/>
              <a:t>Esta utilização é particularmente poderosa antes da submissão de um artigo ou da entrega de uma tese.</a:t>
            </a:r>
          </a:p>
          <a:p>
            <a:r>
              <a:rPr lang="pt-PT" dirty="0"/>
              <a:t>Funciona como um primeiro “stress </a:t>
            </a:r>
            <a:r>
              <a:rPr lang="pt-PT" dirty="0" err="1"/>
              <a:t>test</a:t>
            </a:r>
            <a:r>
              <a:rPr lang="pt-PT" dirty="0"/>
              <a:t>” intelectual.</a:t>
            </a:r>
          </a:p>
          <a:p>
            <a:r>
              <a:rPr lang="pt-PT" dirty="0"/>
              <a:t>Mas há uma nuance importante:</a:t>
            </a:r>
            <a:br>
              <a:rPr lang="pt-PT" dirty="0"/>
            </a:br>
            <a:r>
              <a:rPr lang="pt-PT" dirty="0"/>
              <a:t>A IA pode apontar incoerências formais.</a:t>
            </a:r>
            <a:br>
              <a:rPr lang="pt-PT" dirty="0"/>
            </a:br>
            <a:r>
              <a:rPr lang="pt-PT" dirty="0"/>
              <a:t>Mas não substitui a revisão disciplinar especializada.</a:t>
            </a:r>
          </a:p>
          <a:p>
            <a:r>
              <a:rPr lang="pt-PT" dirty="0"/>
              <a:t>Um algoritmo não conhece as disputas epistemológicas profundas do seu campo como um especialista conhece.</a:t>
            </a:r>
          </a:p>
          <a:p>
            <a:r>
              <a:rPr lang="pt-PT" dirty="0"/>
              <a:t>Portanto, a IA pode complementar a revisão por pares — não substituí-la.</a:t>
            </a:r>
          </a:p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9D5954F-71D1-96B2-A3CE-0DB99869F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81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7B63A-1B10-D2EE-80ED-12797A705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5F63456B-8D8C-D9D2-B48A-BECD563E0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25E8DD28-1D58-EEBC-4AC1-25FBEE713E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Transparência e Ética</a:t>
            </a:r>
          </a:p>
          <a:p>
            <a:r>
              <a:rPr lang="pt-PT" dirty="0"/>
              <a:t>Chegamos ao ponto talvez mais importante desta secção: </a:t>
            </a:r>
            <a:r>
              <a:rPr lang="pt-PT" b="1" dirty="0"/>
              <a:t>a transparência</a:t>
            </a:r>
            <a:r>
              <a:rPr lang="pt-PT" dirty="0"/>
              <a:t>.</a:t>
            </a:r>
          </a:p>
          <a:p>
            <a:r>
              <a:rPr lang="pt-PT" dirty="0"/>
              <a:t>Num contexto académico, a utilização de IA deve ser declarada quando influencia o processo de produção científica.</a:t>
            </a:r>
          </a:p>
          <a:p>
            <a:r>
              <a:rPr lang="pt-PT" dirty="0"/>
              <a:t>Não se trata apenas de cumprir regras institucionais.</a:t>
            </a:r>
            <a:br>
              <a:rPr lang="pt-PT" dirty="0"/>
            </a:br>
            <a:r>
              <a:rPr lang="pt-PT" dirty="0"/>
              <a:t>Trata-se de preservar três princípios fundamentais da ciência:</a:t>
            </a:r>
          </a:p>
          <a:p>
            <a:r>
              <a:rPr lang="pt-PT" dirty="0"/>
              <a:t>– </a:t>
            </a:r>
            <a:r>
              <a:rPr lang="pt-PT" b="1" dirty="0"/>
              <a:t>Responsabilidade</a:t>
            </a:r>
            <a:br>
              <a:rPr lang="pt-PT" dirty="0"/>
            </a:br>
            <a:r>
              <a:rPr lang="pt-PT" dirty="0"/>
              <a:t>– </a:t>
            </a:r>
            <a:r>
              <a:rPr lang="pt-PT" b="1" dirty="0"/>
              <a:t>Rastreabilidade</a:t>
            </a:r>
            <a:br>
              <a:rPr lang="pt-PT" dirty="0"/>
            </a:br>
            <a:r>
              <a:rPr lang="pt-PT" dirty="0"/>
              <a:t>– </a:t>
            </a:r>
            <a:r>
              <a:rPr lang="pt-PT" b="1" dirty="0"/>
              <a:t>Reprodutibilidade</a:t>
            </a:r>
            <a:endParaRPr lang="pt-PT" dirty="0"/>
          </a:p>
          <a:p>
            <a:r>
              <a:rPr lang="pt-PT" dirty="0"/>
              <a:t>Se a IA contribuiu para a estruturação do texto, para a organização metodológica ou para a análise preliminar, isso deve ser explicitado.</a:t>
            </a:r>
          </a:p>
          <a:p>
            <a:r>
              <a:rPr lang="pt-PT" dirty="0"/>
              <a:t>Mas declarar não é abdicar da autoria.</a:t>
            </a:r>
          </a:p>
          <a:p>
            <a:r>
              <a:rPr lang="pt-PT" dirty="0"/>
              <a:t>O produto final tem de refletir:</a:t>
            </a:r>
            <a:br>
              <a:rPr lang="pt-PT" dirty="0"/>
            </a:br>
            <a:r>
              <a:rPr lang="pt-PT" dirty="0"/>
              <a:t>– a voz do investigador;</a:t>
            </a:r>
            <a:br>
              <a:rPr lang="pt-PT" dirty="0"/>
            </a:br>
            <a:r>
              <a:rPr lang="pt-PT" dirty="0"/>
              <a:t>– a sua capacidade crítica;</a:t>
            </a:r>
            <a:br>
              <a:rPr lang="pt-PT" dirty="0"/>
            </a:br>
            <a:r>
              <a:rPr lang="pt-PT" dirty="0"/>
              <a:t>– a sua responsabilidade intelectual.</a:t>
            </a:r>
          </a:p>
          <a:p>
            <a:r>
              <a:rPr lang="pt-PT" dirty="0"/>
              <a:t>A IA não pode ser coautora.</a:t>
            </a:r>
            <a:br>
              <a:rPr lang="pt-PT" dirty="0"/>
            </a:br>
            <a:r>
              <a:rPr lang="pt-PT" dirty="0"/>
              <a:t>A responsabilidade científica é indelegável.</a:t>
            </a:r>
          </a:p>
          <a:p>
            <a:endParaRPr lang="pt-PT" dirty="0"/>
          </a:p>
          <a:p>
            <a:r>
              <a:rPr lang="pt-PT" b="1" dirty="0"/>
              <a:t>Mensagem Central desta Secção</a:t>
            </a:r>
          </a:p>
          <a:p>
            <a:r>
              <a:rPr lang="pt-PT" dirty="0"/>
              <a:t>Na escrita científica, a IA deve funcionar como:</a:t>
            </a:r>
          </a:p>
          <a:p>
            <a:r>
              <a:rPr lang="pt-PT" dirty="0"/>
              <a:t>– editor assistente,</a:t>
            </a:r>
            <a:br>
              <a:rPr lang="pt-PT" dirty="0"/>
            </a:br>
            <a:r>
              <a:rPr lang="pt-PT" dirty="0"/>
              <a:t>– revisor preliminar,</a:t>
            </a:r>
            <a:br>
              <a:rPr lang="pt-PT" dirty="0"/>
            </a:br>
            <a:r>
              <a:rPr lang="pt-PT" dirty="0"/>
              <a:t>– ferramenta de clareza,</a:t>
            </a:r>
          </a:p>
          <a:p>
            <a:r>
              <a:rPr lang="pt-PT" dirty="0"/>
              <a:t>mas nunca como autora conceptual.</a:t>
            </a:r>
          </a:p>
          <a:p>
            <a:r>
              <a:rPr lang="pt-PT" dirty="0"/>
              <a:t>O verdadeiro teste não é se o texto está bem escrito.</a:t>
            </a:r>
            <a:br>
              <a:rPr lang="pt-PT" dirty="0"/>
            </a:br>
            <a:r>
              <a:rPr lang="pt-PT" dirty="0"/>
              <a:t>É se o argumento é genuinamente vosso.</a:t>
            </a:r>
          </a:p>
          <a:p>
            <a:r>
              <a:rPr lang="pt-PT" dirty="0"/>
              <a:t>A tecnologia pode melhorar a forma.</a:t>
            </a:r>
            <a:br>
              <a:rPr lang="pt-PT" dirty="0"/>
            </a:br>
            <a:r>
              <a:rPr lang="pt-PT" dirty="0"/>
              <a:t>Mas a substância continua a ser humana.</a:t>
            </a:r>
          </a:p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3DB93A2-EE9E-97E0-6634-E415463AF9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2216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Riscos Académicos e Integridade Científica (8–10 minutos)</a:t>
            </a:r>
          </a:p>
          <a:p>
            <a:r>
              <a:rPr lang="pt-PT" dirty="0"/>
              <a:t>Depois de explorarmos as potencialidades da IA ao longo do ciclo de investigação, é fundamental abordar o outro lado da equação: </a:t>
            </a:r>
            <a:r>
              <a:rPr lang="pt-PT" b="1" dirty="0"/>
              <a:t>os riscos académicos e as implicações para a integridade científica</a:t>
            </a:r>
            <a:r>
              <a:rPr lang="pt-PT" dirty="0"/>
              <a:t>.</a:t>
            </a:r>
          </a:p>
          <a:p>
            <a:r>
              <a:rPr lang="pt-PT" dirty="0"/>
              <a:t>Porque quanto mais poderosa é a ferramenta, maior deve ser a responsabilidade no seu uso.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9262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Alucinações e Fiabilidade</a:t>
            </a:r>
          </a:p>
          <a:p>
            <a:r>
              <a:rPr lang="pt-PT" dirty="0"/>
              <a:t>Comecemos pelo risco mais conhecido: as chamadas </a:t>
            </a:r>
            <a:r>
              <a:rPr lang="pt-PT" i="1" dirty="0"/>
              <a:t>alucinações factuais</a:t>
            </a:r>
            <a:r>
              <a:rPr lang="pt-PT" dirty="0"/>
              <a:t>.</a:t>
            </a:r>
          </a:p>
          <a:p>
            <a:r>
              <a:rPr lang="pt-PT" dirty="0"/>
              <a:t>Modelos generativos podem produzir:</a:t>
            </a:r>
            <a:br>
              <a:rPr lang="pt-PT" dirty="0"/>
            </a:br>
            <a:r>
              <a:rPr lang="pt-PT" dirty="0"/>
              <a:t>– referências que não existem;</a:t>
            </a:r>
            <a:br>
              <a:rPr lang="pt-PT" dirty="0"/>
            </a:br>
            <a:r>
              <a:rPr lang="pt-PT" dirty="0"/>
              <a:t>– dados estatísticos inventados;</a:t>
            </a:r>
            <a:br>
              <a:rPr lang="pt-PT" dirty="0"/>
            </a:br>
            <a:r>
              <a:rPr lang="pt-PT" dirty="0"/>
              <a:t>– autores mal atribuídos;</a:t>
            </a:r>
            <a:br>
              <a:rPr lang="pt-PT" dirty="0"/>
            </a:br>
            <a:r>
              <a:rPr lang="pt-PT" dirty="0"/>
              <a:t>– interpretações simplificadas de teorias complexas.</a:t>
            </a:r>
          </a:p>
          <a:p>
            <a:r>
              <a:rPr lang="pt-PT" dirty="0"/>
              <a:t>E fazem-no com uma fluidez linguística que transmite confiança.</a:t>
            </a:r>
          </a:p>
          <a:p>
            <a:r>
              <a:rPr lang="pt-PT" dirty="0"/>
              <a:t>Este é o verdadeiro perigo: não é apenas o erro — é a aparência de autoridade.</a:t>
            </a:r>
          </a:p>
          <a:p>
            <a:r>
              <a:rPr lang="pt-PT" dirty="0"/>
              <a:t>Por isso, há uma regra inegociável na investigação assistida por IA:</a:t>
            </a:r>
          </a:p>
          <a:p>
            <a:r>
              <a:rPr lang="pt-PT" b="1" dirty="0"/>
              <a:t>Nenhuma saída de IA deve ser incorporada num trabalho científico sem validação independente.</a:t>
            </a:r>
            <a:endParaRPr lang="pt-PT" dirty="0"/>
          </a:p>
          <a:p>
            <a:r>
              <a:rPr lang="pt-PT" dirty="0"/>
              <a:t>Isso significa:</a:t>
            </a:r>
            <a:br>
              <a:rPr lang="pt-PT" dirty="0"/>
            </a:br>
            <a:r>
              <a:rPr lang="pt-PT" dirty="0"/>
              <a:t>– confirmar todas as referências em bases de dados académicas;</a:t>
            </a:r>
            <a:br>
              <a:rPr lang="pt-PT" dirty="0"/>
            </a:br>
            <a:r>
              <a:rPr lang="pt-PT" dirty="0"/>
              <a:t>– consultar as fontes originais;</a:t>
            </a:r>
            <a:br>
              <a:rPr lang="pt-PT" dirty="0"/>
            </a:br>
            <a:r>
              <a:rPr lang="pt-PT" dirty="0"/>
              <a:t>– verificar dados estatísticos;</a:t>
            </a:r>
            <a:br>
              <a:rPr lang="pt-PT" dirty="0"/>
            </a:br>
            <a:r>
              <a:rPr lang="pt-PT" dirty="0"/>
              <a:t>– comparar com literatura consolidada.</a:t>
            </a:r>
          </a:p>
          <a:p>
            <a:r>
              <a:rPr lang="pt-PT" dirty="0"/>
              <a:t>A IA pode sugerir.</a:t>
            </a:r>
            <a:br>
              <a:rPr lang="pt-PT" dirty="0"/>
            </a:br>
            <a:r>
              <a:rPr lang="pt-PT" dirty="0"/>
              <a:t>A validação continua a ser um processo tradicional e rigoroso.</a:t>
            </a:r>
          </a:p>
          <a:p>
            <a:br>
              <a:rPr lang="pt-PT" dirty="0"/>
            </a:br>
            <a:endParaRPr lang="pt-PT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23137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O Desafio do Pensamento Crítico</a:t>
            </a:r>
          </a:p>
          <a:p>
            <a:r>
              <a:rPr lang="pt-PT" dirty="0"/>
              <a:t>Há, no entanto, um risco mais subtil — e talvez mais perigoso a longo prazo: a </a:t>
            </a:r>
            <a:r>
              <a:rPr lang="pt-PT" b="1" dirty="0"/>
              <a:t>dependência algorítmica</a:t>
            </a:r>
            <a:r>
              <a:rPr lang="pt-PT" dirty="0"/>
              <a:t>.</a:t>
            </a:r>
          </a:p>
          <a:p>
            <a:r>
              <a:rPr lang="pt-PT" dirty="0"/>
              <a:t>Se começarmos a delegar:</a:t>
            </a:r>
            <a:br>
              <a:rPr lang="pt-PT" dirty="0"/>
            </a:br>
            <a:r>
              <a:rPr lang="pt-PT" dirty="0"/>
              <a:t>– a formulação de hipóteses;</a:t>
            </a:r>
            <a:br>
              <a:rPr lang="pt-PT" dirty="0"/>
            </a:br>
            <a:r>
              <a:rPr lang="pt-PT" dirty="0"/>
              <a:t>– a estrutura argumentativa;</a:t>
            </a:r>
            <a:br>
              <a:rPr lang="pt-PT" dirty="0"/>
            </a:br>
            <a:r>
              <a:rPr lang="pt-PT" dirty="0"/>
              <a:t>– a síntese teórica;</a:t>
            </a:r>
            <a:br>
              <a:rPr lang="pt-PT" dirty="0"/>
            </a:br>
            <a:r>
              <a:rPr lang="pt-PT" dirty="0"/>
              <a:t>– a interpretação preliminar;</a:t>
            </a:r>
          </a:p>
          <a:p>
            <a:r>
              <a:rPr lang="pt-PT" dirty="0"/>
              <a:t>podemos gradualmente enfraquecer a nossa própria capacidade de raciocínio científico.</a:t>
            </a:r>
          </a:p>
          <a:p>
            <a:r>
              <a:rPr lang="pt-PT" dirty="0"/>
              <a:t>A investigação exige fricção intelectual.</a:t>
            </a:r>
            <a:br>
              <a:rPr lang="pt-PT" dirty="0"/>
            </a:br>
            <a:r>
              <a:rPr lang="pt-PT" dirty="0"/>
              <a:t>Exige dúvida.</a:t>
            </a:r>
            <a:br>
              <a:rPr lang="pt-PT" dirty="0"/>
            </a:br>
            <a:r>
              <a:rPr lang="pt-PT" dirty="0"/>
              <a:t>Exige reformulação.</a:t>
            </a:r>
            <a:br>
              <a:rPr lang="pt-PT" dirty="0"/>
            </a:br>
            <a:r>
              <a:rPr lang="pt-PT" dirty="0"/>
              <a:t>Exige tempo cognitivo.</a:t>
            </a:r>
          </a:p>
          <a:p>
            <a:r>
              <a:rPr lang="pt-PT" dirty="0"/>
              <a:t>A IA elimina fricção.</a:t>
            </a:r>
            <a:br>
              <a:rPr lang="pt-PT" dirty="0"/>
            </a:br>
            <a:r>
              <a:rPr lang="pt-PT" dirty="0"/>
              <a:t>Mas a fricção é parte do processo de aprendizagem profunda.</a:t>
            </a:r>
          </a:p>
          <a:p>
            <a:r>
              <a:rPr lang="pt-PT" dirty="0"/>
              <a:t>Se utilizarmos a IA para evitar o esforço cognitivo, podemos produzir textos mais rapidamente — mas com menor profundidade conceptual.</a:t>
            </a:r>
          </a:p>
          <a:p>
            <a:r>
              <a:rPr lang="pt-PT" dirty="0"/>
              <a:t>O risco não é apenas técnico.</a:t>
            </a:r>
            <a:br>
              <a:rPr lang="pt-PT" dirty="0"/>
            </a:br>
            <a:r>
              <a:rPr lang="pt-PT" dirty="0"/>
              <a:t>É formativo.</a:t>
            </a:r>
          </a:p>
          <a:p>
            <a:r>
              <a:rPr lang="pt-PT" dirty="0"/>
              <a:t>A originalidade científica nasce da tensão entre ideias, não da síntese automática.</a:t>
            </a:r>
          </a:p>
          <a:p>
            <a:endParaRPr lang="pt-PT" dirty="0"/>
          </a:p>
          <a:p>
            <a:r>
              <a:rPr lang="pt-PT" b="1" dirty="0"/>
              <a:t>Transparência e Reprodutibilidade</a:t>
            </a:r>
          </a:p>
          <a:p>
            <a:r>
              <a:rPr lang="pt-PT" dirty="0"/>
              <a:t>Num contexto de ciência aberta, surge ainda outra questão central: </a:t>
            </a:r>
            <a:r>
              <a:rPr lang="pt-PT" b="1" dirty="0"/>
              <a:t>reprodutibilidade</a:t>
            </a:r>
            <a:r>
              <a:rPr lang="pt-PT" dirty="0"/>
              <a:t>.</a:t>
            </a:r>
          </a:p>
          <a:p>
            <a:r>
              <a:rPr lang="pt-PT" dirty="0"/>
              <a:t>Se utilizámos IA para:</a:t>
            </a:r>
            <a:br>
              <a:rPr lang="pt-PT" dirty="0"/>
            </a:br>
            <a:r>
              <a:rPr lang="pt-PT" dirty="0"/>
              <a:t>– apoiar a análise de dados;</a:t>
            </a:r>
            <a:br>
              <a:rPr lang="pt-PT" dirty="0"/>
            </a:br>
            <a:r>
              <a:rPr lang="pt-PT" dirty="0"/>
              <a:t>– formular hipóteses;</a:t>
            </a:r>
            <a:br>
              <a:rPr lang="pt-PT" dirty="0"/>
            </a:br>
            <a:r>
              <a:rPr lang="pt-PT" dirty="0"/>
              <a:t>– organizar literatura;</a:t>
            </a:r>
            <a:br>
              <a:rPr lang="pt-PT" dirty="0"/>
            </a:br>
            <a:r>
              <a:rPr lang="pt-PT" dirty="0"/>
              <a:t>– estruturar a redação;</a:t>
            </a:r>
          </a:p>
          <a:p>
            <a:r>
              <a:rPr lang="pt-PT" dirty="0"/>
              <a:t>devemos documentar esse uso.</a:t>
            </a:r>
          </a:p>
          <a:p>
            <a:r>
              <a:rPr lang="pt-PT" dirty="0"/>
              <a:t>Que modelo foi utilizado?</a:t>
            </a:r>
            <a:br>
              <a:rPr lang="pt-PT" dirty="0"/>
            </a:br>
            <a:r>
              <a:rPr lang="pt-PT" dirty="0"/>
              <a:t>Que versão?</a:t>
            </a:r>
            <a:br>
              <a:rPr lang="pt-PT" dirty="0"/>
            </a:br>
            <a:r>
              <a:rPr lang="pt-PT" dirty="0"/>
              <a:t>Que tipo de </a:t>
            </a:r>
            <a:r>
              <a:rPr lang="pt-PT" dirty="0" err="1"/>
              <a:t>prompts</a:t>
            </a:r>
            <a:r>
              <a:rPr lang="pt-PT" dirty="0"/>
              <a:t> foram usados?</a:t>
            </a:r>
            <a:br>
              <a:rPr lang="pt-PT" dirty="0"/>
            </a:br>
            <a:r>
              <a:rPr lang="pt-PT" dirty="0"/>
              <a:t>Houve intervenção humana em que fase?</a:t>
            </a:r>
          </a:p>
          <a:p>
            <a:r>
              <a:rPr lang="pt-PT" dirty="0"/>
              <a:t>Sem esta documentação, comprometemos a rastreabilidade do processo científico.</a:t>
            </a:r>
          </a:p>
          <a:p>
            <a:r>
              <a:rPr lang="pt-PT" dirty="0"/>
              <a:t>Além disso, cresce a exigência de </a:t>
            </a:r>
            <a:r>
              <a:rPr lang="pt-PT" b="1" dirty="0"/>
              <a:t>modelos explicáveis</a:t>
            </a:r>
            <a:r>
              <a:rPr lang="pt-PT" dirty="0"/>
              <a:t> — sobretudo quando a IA influencia decisões metodológicas ou analíticas.</a:t>
            </a:r>
          </a:p>
          <a:p>
            <a:r>
              <a:rPr lang="pt-PT" dirty="0"/>
              <a:t>Se não conseguimos explicar como um modelo chegou a determinado padrão ou sugestão, devemos ter prudência na sua integração em conclusões científicas.</a:t>
            </a:r>
          </a:p>
          <a:p>
            <a:r>
              <a:rPr lang="pt-PT" dirty="0"/>
              <a:t>Transparência não é apenas uma exigência ética.</a:t>
            </a:r>
            <a:br>
              <a:rPr lang="pt-PT" dirty="0"/>
            </a:br>
            <a:r>
              <a:rPr lang="pt-PT" dirty="0"/>
              <a:t>É uma condição de credibilidade académica.</a:t>
            </a:r>
          </a:p>
          <a:p>
            <a:endParaRPr lang="pt-PT" dirty="0"/>
          </a:p>
          <a:p>
            <a:r>
              <a:rPr lang="pt-PT" b="1" dirty="0"/>
              <a:t>Mensagem Final desta Secção</a:t>
            </a:r>
          </a:p>
          <a:p>
            <a:r>
              <a:rPr lang="pt-PT" dirty="0"/>
              <a:t>A IA não ameaça a ciência quando é usada com rigor.</a:t>
            </a:r>
            <a:br>
              <a:rPr lang="pt-PT" dirty="0"/>
            </a:br>
            <a:r>
              <a:rPr lang="pt-PT" dirty="0"/>
              <a:t>Ameaça-a quando substitui o pensamento crítico.</a:t>
            </a:r>
          </a:p>
          <a:p>
            <a:r>
              <a:rPr lang="pt-PT" dirty="0"/>
              <a:t>Os riscos não são um argumento contra a utilização da IA.</a:t>
            </a:r>
            <a:br>
              <a:rPr lang="pt-PT" dirty="0"/>
            </a:br>
            <a:r>
              <a:rPr lang="pt-PT" dirty="0"/>
              <a:t>São um argumento a favor da sua utilização responsável.</a:t>
            </a:r>
          </a:p>
          <a:p>
            <a:r>
              <a:rPr lang="pt-PT" dirty="0"/>
              <a:t>A integridade científica exige três compromissos claros:</a:t>
            </a:r>
          </a:p>
          <a:p>
            <a:r>
              <a:rPr lang="pt-PT" dirty="0"/>
              <a:t>– Verificação sistemática.</a:t>
            </a:r>
            <a:br>
              <a:rPr lang="pt-PT" dirty="0"/>
            </a:br>
            <a:r>
              <a:rPr lang="pt-PT" dirty="0"/>
              <a:t>– Independência intelectual.</a:t>
            </a:r>
            <a:br>
              <a:rPr lang="pt-PT" dirty="0"/>
            </a:br>
            <a:r>
              <a:rPr lang="pt-PT" dirty="0"/>
              <a:t>– Transparência metodológica.</a:t>
            </a:r>
          </a:p>
          <a:p>
            <a:r>
              <a:rPr lang="pt-PT" dirty="0"/>
              <a:t>A tecnologia evolui rapidamente.</a:t>
            </a:r>
            <a:br>
              <a:rPr lang="pt-PT" dirty="0"/>
            </a:br>
            <a:r>
              <a:rPr lang="pt-PT" dirty="0"/>
              <a:t>Mas os princípios da ciência permanecem.</a:t>
            </a:r>
          </a:p>
          <a:p>
            <a:r>
              <a:rPr lang="pt-PT" dirty="0"/>
              <a:t>E é nessa continuidade que devemos enquadrar a integração da IA na investigação.</a:t>
            </a:r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1813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dirty="0"/>
              <a:t>Síntese: O Investigador Aumentado </a:t>
            </a:r>
          </a:p>
          <a:p>
            <a:r>
              <a:rPr lang="pt-PT" dirty="0"/>
              <a:t>Ao longo desta sessão percorremos todo o ciclo de vida da investigação científica — da descoberta de literatura ao design metodológico, da análise de dados à escrita e comunicação.</a:t>
            </a:r>
          </a:p>
          <a:p>
            <a:r>
              <a:rPr lang="pt-PT" dirty="0"/>
              <a:t>E a pergunta que fica é simples:</a:t>
            </a:r>
          </a:p>
          <a:p>
            <a:r>
              <a:rPr lang="pt-PT" b="1" dirty="0"/>
              <a:t>O que significa ser investigador na era da Inteligência Artificial?</a:t>
            </a:r>
            <a:endParaRPr lang="pt-PT" dirty="0"/>
          </a:p>
          <a:p>
            <a:r>
              <a:rPr lang="pt-PT" dirty="0"/>
              <a:t>Não significa ser substituído.</a:t>
            </a:r>
            <a:br>
              <a:rPr lang="pt-PT" dirty="0"/>
            </a:br>
            <a:r>
              <a:rPr lang="pt-PT" dirty="0"/>
              <a:t>Não significa competir com algoritmos.</a:t>
            </a:r>
            <a:br>
              <a:rPr lang="pt-PT" dirty="0"/>
            </a:br>
            <a:r>
              <a:rPr lang="pt-PT" dirty="0"/>
              <a:t>Significa saber trabalhar com eles — estrategicamente.</a:t>
            </a:r>
          </a:p>
          <a:p>
            <a:r>
              <a:rPr lang="pt-PT" dirty="0"/>
              <a:t>Estamos a entrar na era do </a:t>
            </a:r>
            <a:r>
              <a:rPr lang="pt-PT" b="1" dirty="0"/>
              <a:t>investigador aumentado</a:t>
            </a:r>
            <a:r>
              <a:rPr lang="pt-PT" dirty="0"/>
              <a:t>.</a:t>
            </a:r>
          </a:p>
          <a:p>
            <a:r>
              <a:rPr lang="pt-PT" dirty="0"/>
              <a:t>Um investigador que:</a:t>
            </a:r>
            <a:br>
              <a:rPr lang="pt-PT" dirty="0"/>
            </a:br>
            <a:r>
              <a:rPr lang="pt-PT" dirty="0"/>
              <a:t>– utiliza IA para ampliar a sua capacidade de análise;</a:t>
            </a:r>
            <a:br>
              <a:rPr lang="pt-PT" dirty="0"/>
            </a:br>
            <a:r>
              <a:rPr lang="pt-PT" dirty="0"/>
              <a:t>– acelera a descoberta de conhecimento;</a:t>
            </a:r>
            <a:br>
              <a:rPr lang="pt-PT" dirty="0"/>
            </a:br>
            <a:r>
              <a:rPr lang="pt-PT" dirty="0"/>
              <a:t>– melhora a qualidade da escrita e da comunicação;</a:t>
            </a:r>
            <a:br>
              <a:rPr lang="pt-PT" dirty="0"/>
            </a:br>
            <a:r>
              <a:rPr lang="pt-PT" dirty="0"/>
              <a:t>– mas mantém controlo epistemológico sobre o processo.</a:t>
            </a:r>
          </a:p>
          <a:p>
            <a:r>
              <a:rPr lang="pt-PT" dirty="0"/>
              <a:t>A IA não reduz a exigência científica — aumenta-a.</a:t>
            </a:r>
          </a:p>
          <a:p>
            <a:r>
              <a:rPr lang="pt-PT" dirty="0"/>
              <a:t>Porque agora não basta saber investigar.</a:t>
            </a:r>
            <a:br>
              <a:rPr lang="pt-PT" dirty="0"/>
            </a:br>
            <a:r>
              <a:rPr lang="pt-PT" dirty="0"/>
              <a:t>É preciso saber investigar </a:t>
            </a:r>
            <a:r>
              <a:rPr lang="pt-PT" b="1" dirty="0"/>
              <a:t>com tecnologia</a:t>
            </a:r>
            <a:r>
              <a:rPr lang="pt-PT" dirty="0"/>
              <a:t>, mantendo rigor, transparência e integridade.</a:t>
            </a:r>
          </a:p>
          <a:p>
            <a:endParaRPr lang="pt-PT" dirty="0"/>
          </a:p>
          <a:p>
            <a:r>
              <a:rPr lang="pt-PT" b="1" dirty="0"/>
              <a:t>Desenvolvimento de Competências Digitais</a:t>
            </a:r>
          </a:p>
          <a:p>
            <a:r>
              <a:rPr lang="pt-PT" dirty="0"/>
              <a:t>Para investigadores de mestrado, doutoramento e carreira académica, surge uma nova dimensão de competência:</a:t>
            </a:r>
          </a:p>
          <a:p>
            <a:r>
              <a:rPr lang="pt-PT" dirty="0"/>
              <a:t>– Literacia algorítmica;</a:t>
            </a:r>
            <a:br>
              <a:rPr lang="pt-PT" dirty="0"/>
            </a:br>
            <a:r>
              <a:rPr lang="pt-PT" dirty="0"/>
              <a:t>– Capacidade de avaliar ferramentas;</a:t>
            </a:r>
            <a:br>
              <a:rPr lang="pt-PT" dirty="0"/>
            </a:br>
            <a:r>
              <a:rPr lang="pt-PT" dirty="0"/>
              <a:t>– Compreensão dos limites dos modelos;</a:t>
            </a:r>
            <a:br>
              <a:rPr lang="pt-PT" dirty="0"/>
            </a:br>
            <a:r>
              <a:rPr lang="pt-PT" dirty="0"/>
              <a:t>– Documentação rigorosa do uso de IA.</a:t>
            </a:r>
          </a:p>
          <a:p>
            <a:r>
              <a:rPr lang="pt-PT" dirty="0"/>
              <a:t>Não é uma competência opcional.</a:t>
            </a:r>
            <a:br>
              <a:rPr lang="pt-PT" dirty="0"/>
            </a:br>
            <a:r>
              <a:rPr lang="pt-PT" dirty="0"/>
              <a:t>É parte integrante da investigação contemporânea.</a:t>
            </a:r>
          </a:p>
          <a:p>
            <a:endParaRPr lang="pt-PT" dirty="0"/>
          </a:p>
          <a:p>
            <a:r>
              <a:rPr lang="pt-PT" b="1" dirty="0"/>
              <a:t>IA: Rodas de Treino ou Acelerador?</a:t>
            </a:r>
          </a:p>
          <a:p>
            <a:r>
              <a:rPr lang="pt-PT" dirty="0"/>
              <a:t>Para estudantes em fases iniciais, a IA pode funcionar como rodas de treino — ajudando a estruturar pensamento e a explorar possibilidades.</a:t>
            </a:r>
          </a:p>
          <a:p>
            <a:r>
              <a:rPr lang="pt-PT" dirty="0"/>
              <a:t>Mas para investigadores avançados, ela deve ser vista como um </a:t>
            </a:r>
            <a:r>
              <a:rPr lang="pt-PT" b="1" dirty="0"/>
              <a:t>acelerador de produção científica de ponta</a:t>
            </a:r>
            <a:r>
              <a:rPr lang="pt-PT" dirty="0"/>
              <a:t>.</a:t>
            </a:r>
          </a:p>
          <a:p>
            <a:r>
              <a:rPr lang="pt-PT" dirty="0"/>
              <a:t>A diferença está no enquadramento metodológico.</a:t>
            </a:r>
          </a:p>
          <a:p>
            <a:r>
              <a:rPr lang="pt-PT" dirty="0"/>
              <a:t>Ferramenta sem método é curiosidade tecnológica.</a:t>
            </a:r>
            <a:br>
              <a:rPr lang="pt-PT" dirty="0"/>
            </a:br>
            <a:r>
              <a:rPr lang="pt-PT" dirty="0"/>
              <a:t>Ferramenta integrada num modelo estruturado é vantagem competitiva académica.</a:t>
            </a:r>
          </a:p>
          <a:p>
            <a:endParaRPr lang="pt-PT" dirty="0"/>
          </a:p>
          <a:p>
            <a:r>
              <a:rPr lang="pt-PT" b="1" dirty="0"/>
              <a:t>Mensagem Final</a:t>
            </a:r>
          </a:p>
          <a:p>
            <a:r>
              <a:rPr lang="pt-PT" dirty="0"/>
              <a:t>A eficácia da IA não depende da sofisticação do algoritmo.</a:t>
            </a:r>
          </a:p>
          <a:p>
            <a:r>
              <a:rPr lang="pt-PT" dirty="0"/>
              <a:t>Depende da maturidade do investigador que a utiliza.</a:t>
            </a:r>
          </a:p>
          <a:p>
            <a:r>
              <a:rPr lang="pt-PT" dirty="0"/>
              <a:t>Se a integrarmos:</a:t>
            </a:r>
            <a:br>
              <a:rPr lang="pt-PT" dirty="0"/>
            </a:br>
            <a:r>
              <a:rPr lang="pt-PT" dirty="0"/>
              <a:t>– com rigor metodológico,</a:t>
            </a:r>
            <a:br>
              <a:rPr lang="pt-PT" dirty="0"/>
            </a:br>
            <a:r>
              <a:rPr lang="pt-PT" dirty="0"/>
              <a:t>– com supervisão crítica,</a:t>
            </a:r>
            <a:br>
              <a:rPr lang="pt-PT" dirty="0"/>
            </a:br>
            <a:r>
              <a:rPr lang="pt-PT" dirty="0"/>
              <a:t>– com transparência ética,</a:t>
            </a:r>
          </a:p>
          <a:p>
            <a:r>
              <a:rPr lang="pt-PT" dirty="0"/>
              <a:t>ela torna-se um amplificador da nossa capacidade científica.</a:t>
            </a:r>
          </a:p>
          <a:p>
            <a:r>
              <a:rPr lang="pt-PT" dirty="0"/>
              <a:t>Se a utilizarmos como substituto do pensamento, torna-se um atalho perigoso.</a:t>
            </a:r>
          </a:p>
          <a:p>
            <a:r>
              <a:rPr lang="pt-PT" dirty="0"/>
              <a:t>A tecnologia continuará a evoluir.</a:t>
            </a:r>
            <a:br>
              <a:rPr lang="pt-PT" dirty="0"/>
            </a:br>
            <a:r>
              <a:rPr lang="pt-PT" dirty="0"/>
              <a:t>Os princípios da ciência — rigor, dúvida, validação, responsabilidade — permanecerão.</a:t>
            </a:r>
          </a:p>
          <a:p>
            <a:r>
              <a:rPr lang="pt-PT" dirty="0"/>
              <a:t>O futuro não é da IA isoladamente.</a:t>
            </a:r>
            <a:br>
              <a:rPr lang="pt-PT" dirty="0"/>
            </a:br>
            <a:r>
              <a:rPr lang="pt-PT" dirty="0"/>
              <a:t>É do investigador que sabe usá-la sem abdicar da sua autonomia intelectual.</a:t>
            </a:r>
          </a:p>
          <a:p>
            <a:r>
              <a:rPr lang="pt-PT" dirty="0"/>
              <a:t>Muito obrigado.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843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Quando falamos de integrar IA na investigação, não estamos a falar de substituir métodos científicos consagrados. Estamos a falar de os reforçar.</a:t>
            </a:r>
          </a:p>
          <a:p>
            <a:r>
              <a:rPr lang="pt-PT" dirty="0"/>
              <a:t>O modelo de </a:t>
            </a:r>
            <a:r>
              <a:rPr lang="pt-PT" dirty="0" err="1"/>
              <a:t>Creswell</a:t>
            </a:r>
            <a:r>
              <a:rPr lang="pt-PT" dirty="0"/>
              <a:t>, amplamente reconhecido nas metodologias qualitativas, quantitativas e mistas, organiza a investigação em fases estruturadas: definição do problema, revisão da literatura, formulação de hipóteses, desenho metodológico, recolha e análise de dados, interpretação e comunicação.</a:t>
            </a:r>
          </a:p>
          <a:p>
            <a:r>
              <a:rPr lang="pt-PT" dirty="0"/>
              <a:t>A integração da IA deve acontecer </a:t>
            </a:r>
            <a:r>
              <a:rPr lang="pt-PT" b="1" dirty="0"/>
              <a:t>dentro destas fases</a:t>
            </a:r>
            <a:r>
              <a:rPr lang="pt-PT" dirty="0"/>
              <a:t>, e não fora delas.</a:t>
            </a:r>
          </a:p>
          <a:p>
            <a:r>
              <a:rPr lang="pt-PT" dirty="0"/>
              <a:t>Por exemplo:</a:t>
            </a:r>
            <a:br>
              <a:rPr lang="pt-PT" dirty="0"/>
            </a:br>
            <a:r>
              <a:rPr lang="pt-PT" dirty="0"/>
              <a:t>– Na revisão de literatura, pode apoiar o mapeamento bibliográfico.</a:t>
            </a:r>
            <a:br>
              <a:rPr lang="pt-PT" dirty="0"/>
            </a:br>
            <a:r>
              <a:rPr lang="pt-PT" dirty="0"/>
              <a:t>– No design metodológico, pode sugerir variáveis ou alternativas analíticas.</a:t>
            </a:r>
            <a:br>
              <a:rPr lang="pt-PT" dirty="0"/>
            </a:br>
            <a:r>
              <a:rPr lang="pt-PT" dirty="0"/>
              <a:t>– Na fase de análise, pode ajudar a identificar padrões complexos.</a:t>
            </a:r>
          </a:p>
          <a:p>
            <a:r>
              <a:rPr lang="pt-PT" dirty="0"/>
              <a:t>Mas o enquadramento continua a ser humano e metodologicamente orientado.</a:t>
            </a:r>
          </a:p>
          <a:p>
            <a:r>
              <a:rPr lang="pt-PT" dirty="0"/>
              <a:t>A IA não substitui o modelo de </a:t>
            </a:r>
            <a:r>
              <a:rPr lang="pt-PT" dirty="0" err="1"/>
              <a:t>Creswell</a:t>
            </a:r>
            <a:r>
              <a:rPr lang="pt-PT" dirty="0"/>
              <a:t>.</a:t>
            </a:r>
            <a:br>
              <a:rPr lang="pt-PT" dirty="0"/>
            </a:br>
            <a:r>
              <a:rPr lang="pt-PT" dirty="0"/>
              <a:t>Funciona como um amplificador dentro de cada etapa.</a:t>
            </a:r>
          </a:p>
          <a:p>
            <a:r>
              <a:rPr lang="pt-PT" dirty="0"/>
              <a:t>A questão não é “usar IA”, mas sim:</a:t>
            </a:r>
            <a:br>
              <a:rPr lang="pt-PT" dirty="0"/>
            </a:br>
            <a:r>
              <a:rPr lang="pt-PT" b="1" dirty="0"/>
              <a:t>Como é que a IA se encaixa de forma estruturada num modelo metodológico sólido?</a:t>
            </a:r>
            <a:endParaRPr lang="pt-PT" dirty="0"/>
          </a:p>
          <a:p>
            <a:r>
              <a:rPr lang="pt-PT" dirty="0"/>
              <a:t>É essa integração que garante rigor — e não apenas eficiência.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9444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Até agora falámos de potencial. Mas o que dizem os dados?</a:t>
            </a:r>
          </a:p>
          <a:p>
            <a:r>
              <a:rPr lang="pt-PT" dirty="0"/>
              <a:t>Existem dois indicadores particularmente relevantes.</a:t>
            </a:r>
          </a:p>
          <a:p>
            <a:r>
              <a:rPr lang="pt-PT" dirty="0"/>
              <a:t>O primeiro é uma </a:t>
            </a:r>
            <a:r>
              <a:rPr lang="pt-PT" b="1" dirty="0"/>
              <a:t>correlação positiva significativa de r = 0,267 (p &lt; 0,01)</a:t>
            </a:r>
            <a:r>
              <a:rPr lang="pt-PT" dirty="0"/>
              <a:t> entre o uso estruturado de ferramentas de IA para síntese de literatura e a qualidade do trabalho académico.</a:t>
            </a:r>
          </a:p>
          <a:p>
            <a:r>
              <a:rPr lang="pt-PT" dirty="0"/>
              <a:t>O que significa isto, em termos práticos?</a:t>
            </a:r>
          </a:p>
          <a:p>
            <a:r>
              <a:rPr lang="pt-PT" dirty="0"/>
              <a:t>Um valor de r = 0,267 não é uma correlação forte — mas é estatisticamente significativa e relevante em contextos educacionais e comportamentais, onde múltiplos fatores influenciam o desempenho científico. Indica que existe uma relação consistente entre uso estratégico de IA e melhoria na qualidade do trabalho produzido.</a:t>
            </a:r>
          </a:p>
          <a:p>
            <a:r>
              <a:rPr lang="pt-PT" dirty="0"/>
              <a:t>Não é causalidade automática.</a:t>
            </a:r>
            <a:br>
              <a:rPr lang="pt-PT" dirty="0"/>
            </a:br>
            <a:r>
              <a:rPr lang="pt-PT" dirty="0"/>
              <a:t>É evidência de associação positiva.</a:t>
            </a:r>
          </a:p>
          <a:p>
            <a:r>
              <a:rPr lang="pt-PT" dirty="0"/>
              <a:t>O segundo dado é ainda mais expressivo: a utilização de ferramentas de mapeamento semântico permitiu aumentar a cobertura de documentos relevantes de </a:t>
            </a:r>
            <a:r>
              <a:rPr lang="pt-PT" b="1" dirty="0"/>
              <a:t>8% para 56%</a:t>
            </a:r>
            <a:r>
              <a:rPr lang="pt-PT" dirty="0"/>
              <a:t>.</a:t>
            </a:r>
          </a:p>
          <a:p>
            <a:r>
              <a:rPr lang="pt-PT" dirty="0"/>
              <a:t>Isto representa um ganho de 48 pontos percentuais na amplitude da revisão de literatura.</a:t>
            </a:r>
          </a:p>
          <a:p>
            <a:r>
              <a:rPr lang="pt-PT" dirty="0"/>
              <a:t>Em termos práticos, significa menos risco de omitir trabalhos fundamentais e maior robustez no enquadramento teórico.</a:t>
            </a:r>
          </a:p>
          <a:p>
            <a:r>
              <a:rPr lang="pt-PT" dirty="0"/>
              <a:t>A conclusão não é que a IA melhora automaticamente a ciência.</a:t>
            </a:r>
            <a:br>
              <a:rPr lang="pt-PT" dirty="0"/>
            </a:br>
            <a:r>
              <a:rPr lang="pt-PT" dirty="0"/>
              <a:t>A conclusão é que, quando integrada metodologicamente, pode ampliar de forma mensurável a performance científica.</a:t>
            </a:r>
          </a:p>
          <a:p>
            <a:r>
              <a:rPr lang="pt-PT" dirty="0"/>
              <a:t>E é essa integração estratégica que faz a diferença.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2825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Este gráfico representa aquilo a que podemos chamar o </a:t>
            </a:r>
            <a:r>
              <a:rPr lang="pt-PT" b="1" dirty="0"/>
              <a:t>arsenal tecnológico do investigador contemporâneo</a:t>
            </a:r>
            <a:r>
              <a:rPr lang="pt-PT" dirty="0"/>
              <a:t>.</a:t>
            </a:r>
          </a:p>
          <a:p>
            <a:r>
              <a:rPr lang="pt-PT" dirty="0"/>
              <a:t>No eixo horizontal, temos um continuum que vai de ferramentas </a:t>
            </a:r>
            <a:r>
              <a:rPr lang="pt-PT" b="1" dirty="0"/>
              <a:t>generalistas</a:t>
            </a:r>
            <a:r>
              <a:rPr lang="pt-PT" dirty="0"/>
              <a:t> a ferramentas </a:t>
            </a:r>
            <a:r>
              <a:rPr lang="pt-PT" b="1" dirty="0"/>
              <a:t>altamente especializadas</a:t>
            </a:r>
            <a:r>
              <a:rPr lang="pt-PT" dirty="0"/>
              <a:t>.</a:t>
            </a:r>
            <a:br>
              <a:rPr lang="pt-PT" dirty="0"/>
            </a:br>
            <a:r>
              <a:rPr lang="pt-PT" dirty="0"/>
              <a:t>No eixo vertical, vemos a progressão desde </a:t>
            </a:r>
            <a:r>
              <a:rPr lang="pt-PT" b="1" dirty="0"/>
              <a:t>exploração inicial</a:t>
            </a:r>
            <a:r>
              <a:rPr lang="pt-PT" dirty="0"/>
              <a:t> até </a:t>
            </a:r>
            <a:r>
              <a:rPr lang="pt-PT" b="1" dirty="0"/>
              <a:t>síntese e análise profunda</a:t>
            </a:r>
            <a:r>
              <a:rPr lang="pt-PT" dirty="0"/>
              <a:t>.</a:t>
            </a:r>
          </a:p>
          <a:p>
            <a:r>
              <a:rPr lang="pt-PT" dirty="0"/>
              <a:t>No quadrante inferior esquerdo — ferramentas generalistas para exploração — encontramos plataformas como </a:t>
            </a:r>
            <a:r>
              <a:rPr lang="pt-PT" dirty="0" err="1"/>
              <a:t>chatbots</a:t>
            </a:r>
            <a:r>
              <a:rPr lang="pt-PT" dirty="0"/>
              <a:t> de uso amplo. São úteis para contextualização, brainstorming e clarificação preliminar de conceitos.</a:t>
            </a:r>
          </a:p>
          <a:p>
            <a:r>
              <a:rPr lang="pt-PT" dirty="0"/>
              <a:t>À medida que avançamos no eixo vertical, aumentamos a exigência cognitiva: passamos da simples exploração para organização estruturada, comparação crítica e análise integrada.</a:t>
            </a:r>
          </a:p>
          <a:p>
            <a:r>
              <a:rPr lang="pt-PT" dirty="0"/>
              <a:t>E quando nos deslocamos para a direita, entramos no domínio das ferramentas especializadas: sistemas de mapeamento bibliográfico, análise semântica, mineração de dados e modelos de aprendizagem automática.</a:t>
            </a:r>
          </a:p>
          <a:p>
            <a:r>
              <a:rPr lang="pt-PT" dirty="0"/>
              <a:t>O ponto central deste slide é estratégico:</a:t>
            </a:r>
          </a:p>
          <a:p>
            <a:r>
              <a:rPr lang="pt-PT" dirty="0"/>
              <a:t>Um investigador maduro não depende de uma única ferramenta.</a:t>
            </a:r>
            <a:br>
              <a:rPr lang="pt-PT" dirty="0"/>
            </a:br>
            <a:r>
              <a:rPr lang="pt-PT" dirty="0"/>
              <a:t>Constrói um ecossistema.</a:t>
            </a:r>
          </a:p>
          <a:p>
            <a:r>
              <a:rPr lang="pt-PT" dirty="0"/>
              <a:t>Ferramentas generalistas são adequadas para fases iniciais.</a:t>
            </a:r>
            <a:br>
              <a:rPr lang="pt-PT" dirty="0"/>
            </a:br>
            <a:r>
              <a:rPr lang="pt-PT" dirty="0"/>
              <a:t>Ferramentas especializadas são indispensáveis para síntese robusta e produção científica de alto nível.</a:t>
            </a:r>
          </a:p>
          <a:p>
            <a:r>
              <a:rPr lang="pt-PT" dirty="0"/>
              <a:t>A competência não está apenas em usar IA.</a:t>
            </a:r>
            <a:br>
              <a:rPr lang="pt-PT" dirty="0"/>
            </a:br>
            <a:r>
              <a:rPr lang="pt-PT" dirty="0"/>
              <a:t>Está em saber </a:t>
            </a:r>
            <a:r>
              <a:rPr lang="pt-PT" b="1" dirty="0"/>
              <a:t>qual ferramenta utilizar em cada fase do processo científico</a:t>
            </a:r>
            <a:r>
              <a:rPr lang="pt-PT" dirty="0"/>
              <a:t>.</a:t>
            </a:r>
          </a:p>
          <a:p>
            <a:r>
              <a:rPr lang="pt-PT" dirty="0"/>
              <a:t>E essa escolha é, em si mesma, uma competência metodológica.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658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Gostaria de vos propor uma comparação conceptual.</a:t>
            </a:r>
          </a:p>
          <a:p>
            <a:r>
              <a:rPr lang="pt-PT" dirty="0"/>
              <a:t>Imaginemos dois investigadores a iniciar um projeto de seis semanas.</a:t>
            </a:r>
          </a:p>
          <a:p>
            <a:r>
              <a:rPr lang="pt-PT" b="1" dirty="0"/>
              <a:t>Cenário A: IA Desde o Início</a:t>
            </a:r>
          </a:p>
          <a:p>
            <a:r>
              <a:rPr lang="pt-PT" dirty="0"/>
              <a:t>No primeiro cenário, o investigador utiliza IA logo na formulação do problema.</a:t>
            </a:r>
            <a:br>
              <a:rPr lang="pt-PT" dirty="0"/>
            </a:br>
            <a:r>
              <a:rPr lang="pt-PT" dirty="0"/>
              <a:t>Pede sugestões de temas.</a:t>
            </a:r>
            <a:br>
              <a:rPr lang="pt-PT" dirty="0"/>
            </a:br>
            <a:r>
              <a:rPr lang="pt-PT" dirty="0"/>
              <a:t>Pede hipóteses.</a:t>
            </a:r>
            <a:br>
              <a:rPr lang="pt-PT" dirty="0"/>
            </a:br>
            <a:r>
              <a:rPr lang="pt-PT" dirty="0"/>
              <a:t>Pede estrutura para o enquadramento teórico.</a:t>
            </a:r>
          </a:p>
          <a:p>
            <a:r>
              <a:rPr lang="pt-PT" dirty="0"/>
              <a:t>O resultado pode ser eficiente — mas existe um risco claro:</a:t>
            </a:r>
          </a:p>
          <a:p>
            <a:r>
              <a:rPr lang="pt-PT" dirty="0"/>
              <a:t>– Problemas mal delimitados;</a:t>
            </a:r>
            <a:br>
              <a:rPr lang="pt-PT" dirty="0"/>
            </a:br>
            <a:r>
              <a:rPr lang="pt-PT" dirty="0"/>
              <a:t>– Dependência conceptual do algoritmo;</a:t>
            </a:r>
            <a:br>
              <a:rPr lang="pt-PT" dirty="0"/>
            </a:br>
            <a:r>
              <a:rPr lang="pt-PT" dirty="0"/>
              <a:t>– Fragilidade na sustentação teórica;</a:t>
            </a:r>
            <a:br>
              <a:rPr lang="pt-PT" dirty="0"/>
            </a:br>
            <a:r>
              <a:rPr lang="pt-PT" dirty="0"/>
              <a:t>– Redução da originalidade.</a:t>
            </a:r>
          </a:p>
          <a:p>
            <a:r>
              <a:rPr lang="pt-PT" dirty="0"/>
              <a:t>Aqui, a IA não acelera um pensamento estruturado.</a:t>
            </a:r>
            <a:br>
              <a:rPr lang="pt-PT" dirty="0"/>
            </a:br>
            <a:r>
              <a:rPr lang="pt-PT" dirty="0"/>
              <a:t>Ela substitui parcialmente a fase de maturação intelectual.</a:t>
            </a:r>
          </a:p>
          <a:p>
            <a:endParaRPr lang="pt-PT" dirty="0"/>
          </a:p>
          <a:p>
            <a:r>
              <a:rPr lang="pt-PT" b="1" dirty="0"/>
              <a:t>Cenário B: Fundações Tradicionais + Aceleração Estratégica</a:t>
            </a:r>
          </a:p>
          <a:p>
            <a:r>
              <a:rPr lang="pt-PT" dirty="0"/>
              <a:t>No segundo cenário, as primeiras três semanas são dedicadas a trabalho tradicional:</a:t>
            </a:r>
          </a:p>
          <a:p>
            <a:r>
              <a:rPr lang="pt-PT" dirty="0"/>
              <a:t>– Leitura integral de textos-chave;</a:t>
            </a:r>
            <a:br>
              <a:rPr lang="pt-PT" dirty="0"/>
            </a:br>
            <a:r>
              <a:rPr lang="pt-PT" dirty="0"/>
              <a:t>– Construção manual da base conceptual;</a:t>
            </a:r>
            <a:br>
              <a:rPr lang="pt-PT" dirty="0"/>
            </a:br>
            <a:r>
              <a:rPr lang="pt-PT" dirty="0"/>
              <a:t>– Delimitação rigorosa do problema;</a:t>
            </a:r>
            <a:br>
              <a:rPr lang="pt-PT" dirty="0"/>
            </a:br>
            <a:r>
              <a:rPr lang="pt-PT" dirty="0"/>
              <a:t>– Escrita inicial estruturada.</a:t>
            </a:r>
          </a:p>
          <a:p>
            <a:r>
              <a:rPr lang="pt-PT" dirty="0"/>
              <a:t>Só depois disso — semanas 4 a 6 — entra a IA:</a:t>
            </a:r>
          </a:p>
          <a:p>
            <a:r>
              <a:rPr lang="pt-PT" dirty="0"/>
              <a:t>– Expansão estratégica do mapeamento bibliográfico;</a:t>
            </a:r>
            <a:br>
              <a:rPr lang="pt-PT" dirty="0"/>
            </a:br>
            <a:r>
              <a:rPr lang="pt-PT" dirty="0"/>
              <a:t>– Identificação de padrões emergentes;</a:t>
            </a:r>
            <a:br>
              <a:rPr lang="pt-PT" dirty="0"/>
            </a:br>
            <a:r>
              <a:rPr lang="pt-PT" dirty="0"/>
              <a:t>– Teste de robustez argumentativa;</a:t>
            </a:r>
            <a:br>
              <a:rPr lang="pt-PT" dirty="0"/>
            </a:br>
            <a:r>
              <a:rPr lang="pt-PT" dirty="0"/>
              <a:t>– Otimização da escrita.</a:t>
            </a:r>
          </a:p>
          <a:p>
            <a:r>
              <a:rPr lang="pt-PT" dirty="0"/>
              <a:t>Neste modelo, a IA não define o pensamento.</a:t>
            </a:r>
            <a:br>
              <a:rPr lang="pt-PT" dirty="0"/>
            </a:br>
            <a:r>
              <a:rPr lang="pt-PT" dirty="0"/>
              <a:t>Amplifica-o.</a:t>
            </a:r>
          </a:p>
          <a:p>
            <a:endParaRPr lang="pt-PT" dirty="0"/>
          </a:p>
          <a:p>
            <a:r>
              <a:rPr lang="pt-PT" b="1" dirty="0"/>
              <a:t>Pergunta Provocadora</a:t>
            </a:r>
          </a:p>
          <a:p>
            <a:r>
              <a:rPr lang="pt-PT" dirty="0"/>
              <a:t>Qual destes investigadores estará mais preparado para defender a sua tese num júri exigente?</a:t>
            </a:r>
          </a:p>
          <a:p>
            <a:r>
              <a:rPr lang="pt-PT" dirty="0"/>
              <a:t>O que usou IA desde o primeiro momento,</a:t>
            </a:r>
            <a:br>
              <a:rPr lang="pt-PT" dirty="0"/>
            </a:br>
            <a:r>
              <a:rPr lang="pt-PT" dirty="0"/>
              <a:t>ou o que consolidou primeiro a base epistemológica e depois acelerou?</a:t>
            </a:r>
          </a:p>
          <a:p>
            <a:r>
              <a:rPr lang="pt-PT" dirty="0"/>
              <a:t>A diferença não está na tecnologia.</a:t>
            </a:r>
            <a:br>
              <a:rPr lang="pt-PT" dirty="0"/>
            </a:br>
            <a:r>
              <a:rPr lang="pt-PT" dirty="0"/>
              <a:t>Está na ordem metodológica.</a:t>
            </a:r>
          </a:p>
          <a:p>
            <a:endParaRPr lang="pt-PT" dirty="0"/>
          </a:p>
          <a:p>
            <a:r>
              <a:rPr lang="pt-PT" b="1" dirty="0"/>
              <a:t>Conclusão Estratégica</a:t>
            </a:r>
          </a:p>
          <a:p>
            <a:r>
              <a:rPr lang="pt-PT" dirty="0"/>
              <a:t>A IA é extraordinariamente poderosa — mas amplifica aquilo que já existe.</a:t>
            </a:r>
          </a:p>
          <a:p>
            <a:r>
              <a:rPr lang="pt-PT" dirty="0"/>
              <a:t>Se amplificar superficialidade, produz superficialidade mais rápida.</a:t>
            </a:r>
            <a:br>
              <a:rPr lang="pt-PT" dirty="0"/>
            </a:br>
            <a:r>
              <a:rPr lang="pt-PT" dirty="0"/>
              <a:t>Se amplificar profundidade, produz investigação de alto nível com maior eficiência.</a:t>
            </a:r>
          </a:p>
          <a:p>
            <a:r>
              <a:rPr lang="pt-PT" dirty="0"/>
              <a:t>A integração metodológica exige maturidade científica.</a:t>
            </a:r>
          </a:p>
          <a:p>
            <a:r>
              <a:rPr lang="pt-PT" dirty="0"/>
              <a:t>Não é a ferramenta que determina a qualidade da investigação.</a:t>
            </a:r>
            <a:br>
              <a:rPr lang="pt-PT" dirty="0"/>
            </a:br>
            <a:r>
              <a:rPr lang="pt-PT" dirty="0"/>
              <a:t>É a estrutura conceptual que a antecede.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9666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 facilidade de acesso à informação sintetizada acarreta um risco severo de atrofia intelectual.</a:t>
            </a:r>
          </a:p>
          <a:p>
            <a:r>
              <a:rPr lang="pt-PT" dirty="0"/>
              <a:t>Se a eficiência da IA permitir contornar o esforço cognitivo exigido na análise da literatura, o investigador falha o desenvolvimento da sua própria expertise.</a:t>
            </a:r>
          </a:p>
          <a:p>
            <a:r>
              <a:rPr lang="pt-PT" dirty="0"/>
              <a:t>A IA deve funcionar como um andaime (</a:t>
            </a:r>
            <a:r>
              <a:rPr lang="en-US" i="1" noProof="0" dirty="0"/>
              <a:t>scaffolding</a:t>
            </a:r>
            <a:r>
              <a:rPr lang="pt-PT" dirty="0"/>
              <a:t>) temporário para apoiar tarefas pesadas, nunca como o alicerce da argumentação original ou do desenho experimental.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115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PT" dirty="0"/>
              <a:t>Os modelos linguísticos são estocásticos, não bases de dados factuais.</a:t>
            </a:r>
          </a:p>
          <a:p>
            <a:pPr marL="0" indent="0">
              <a:buFontTx/>
              <a:buNone/>
            </a:pPr>
            <a:r>
              <a:rPr lang="pt-PT" dirty="0"/>
              <a:t>Cada citação, estatística e afirmação de domínio gerada deve ser cruzada com a fonte primária.</a:t>
            </a:r>
          </a:p>
          <a:p>
            <a:pPr marL="0" indent="0">
              <a:buFontTx/>
              <a:buNone/>
            </a:pPr>
            <a:endParaRPr lang="pt-PT" dirty="0"/>
          </a:p>
          <a:p>
            <a:pPr marL="171450" indent="-171450">
              <a:buFontTx/>
              <a:buChar char="-"/>
            </a:pPr>
            <a:r>
              <a:rPr lang="pt-PT" dirty="0"/>
              <a:t>O uso de IA não pode ser ocultado. As metodologias devem detalhar que ferramentas foram usadas, em que fases e com que </a:t>
            </a:r>
            <a:r>
              <a:rPr lang="pt-PT" dirty="0" err="1"/>
              <a:t>prompts</a:t>
            </a:r>
            <a:r>
              <a:rPr lang="pt-PT" dirty="0"/>
              <a:t>, garantindo a transparência e possivelmente a reprodutibilidade da revisão.</a:t>
            </a:r>
          </a:p>
          <a:p>
            <a:pPr marL="171450" indent="-171450">
              <a:buFontTx/>
              <a:buChar char="-"/>
            </a:pPr>
            <a:endParaRPr lang="pt-PT" dirty="0"/>
          </a:p>
          <a:p>
            <a:pPr marL="171450" indent="-171450">
              <a:buFontTx/>
              <a:buChar char="-"/>
            </a:pPr>
            <a:r>
              <a:rPr lang="pt-PT" dirty="0"/>
              <a:t>A responsabilidade pelas infrações éticas (plágio involuntário, dados enviesados) recai inteiramente sobre o investigador. A IA sugere; o cientista assina.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14226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 pesquisa científica permanece uma atividade intrinsecamente humana. </a:t>
            </a:r>
          </a:p>
          <a:p>
            <a:r>
              <a:rPr lang="pt-PT" dirty="0"/>
              <a:t>A formulação de hipóteses inovadoras, a compreensão do contexto ético e a interpretação de nuances sociológicas ou experimentais estão além da capacidade de reconhecimento de padrões dos algoritmos atuais.</a:t>
            </a:r>
          </a:p>
          <a:p>
            <a:r>
              <a:rPr lang="pt-PT" dirty="0"/>
              <a:t>A IA não substitui o instinto investigativo; apenas é capaz de limpar o ruído para que a verdadeira ciência possa ocorrer.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96417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t-PT" dirty="0"/>
              <a:t>Confine a utilização da IA às fases preliminares da revisão de literatura, mapeamento bibliográfico e sumarização inicial.</a:t>
            </a:r>
          </a:p>
          <a:p>
            <a:pPr marL="171450" indent="-171450">
              <a:buFontTx/>
              <a:buChar char="-"/>
            </a:pPr>
            <a:endParaRPr lang="pt-PT" dirty="0"/>
          </a:p>
          <a:p>
            <a:pPr marL="171450" indent="-171450">
              <a:buFontTx/>
              <a:buChar char="-"/>
            </a:pPr>
            <a:r>
              <a:rPr lang="pt-PT" dirty="0"/>
              <a:t>Transite do uso exclusivo de ferramentas generalistas como o ChatGPT para a adoção de plataformas especializadas da sua disciplina académica: </a:t>
            </a:r>
            <a:r>
              <a:rPr lang="pt-PT" dirty="0" err="1"/>
              <a:t>ResearchRabbit</a:t>
            </a:r>
            <a:r>
              <a:rPr lang="pt-PT" dirty="0"/>
              <a:t>, SciSpace, …</a:t>
            </a:r>
          </a:p>
          <a:p>
            <a:pPr marL="171450" indent="-171450">
              <a:buFontTx/>
              <a:buChar char="-"/>
            </a:pPr>
            <a:endParaRPr lang="pt-PT" dirty="0"/>
          </a:p>
          <a:p>
            <a:pPr marL="171450" indent="-171450">
              <a:buFontTx/>
              <a:buChar char="-"/>
            </a:pPr>
            <a:r>
              <a:rPr lang="pt-PT" dirty="0"/>
              <a:t>Aplique o mesmo ceticismo rigoroso aos resultados da IA que aplicaria a um artigo não revisto por pares. Assuma a responsabilidade epistemológica total.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6660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5CDD0-C42F-45EC-802A-B549732E0F68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949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71A06-E5FC-4AD6-B7E6-63C40393EF72}" type="datetime1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BAFE1-4E3B-44A9-A787-E01BAFFEC7A7}" type="datetime1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D934-B233-4F1A-ACE7-F651190C0E60}" type="datetime1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1C08-0D99-483E-9FFA-F7D8262C4686}" type="datetime1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57F1-EF80-403E-8648-43C34016E67F}" type="datetime1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6DF55-0831-4C63-9F31-66BC430D0CBE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8778875"/>
            <a:ext cx="2133600" cy="365125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7AB29AA-B22F-4351-9425-5A4ECDAC1ED2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56200" y="8778874"/>
            <a:ext cx="6934200" cy="365125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Universidade</a:t>
            </a:r>
            <a:r>
              <a:rPr lang="en-US" dirty="0"/>
              <a:t> </a:t>
            </a:r>
            <a:r>
              <a:rPr lang="en-US" dirty="0" err="1"/>
              <a:t>Autónoma</a:t>
            </a:r>
            <a:r>
              <a:rPr lang="en-US" dirty="0"/>
              <a:t> de Lisboa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122400" y="8778875"/>
            <a:ext cx="2133600" cy="365125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sz="1400" dirty="0"/>
          </a:p>
        </p:txBody>
      </p:sp>
      <p:sp>
        <p:nvSpPr>
          <p:cNvPr id="6" name="Marcador de Posição da Imagem 5">
            <a:extLst>
              <a:ext uri="{FF2B5EF4-FFF2-40B4-BE49-F238E27FC236}">
                <a16:creationId xmlns:a16="http://schemas.microsoft.com/office/drawing/2014/main" id="{4FAC4EE4-D5E1-D20D-D795-497CD2F177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26657" y="43032"/>
            <a:ext cx="914400" cy="8382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pt-PT" dirty="0"/>
          </a:p>
        </p:txBody>
      </p:sp>
      <p:sp>
        <p:nvSpPr>
          <p:cNvPr id="7" name="Marcador de Posição de Conteúdo 6">
            <a:extLst>
              <a:ext uri="{FF2B5EF4-FFF2-40B4-BE49-F238E27FC236}">
                <a16:creationId xmlns:a16="http://schemas.microsoft.com/office/drawing/2014/main" id="{1ECFEFA5-65B5-9D95-409A-5F2B983BE98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0" y="-3175"/>
            <a:ext cx="16241057" cy="45719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pt-PT" dirty="0"/>
          </a:p>
        </p:txBody>
      </p:sp>
      <p:sp>
        <p:nvSpPr>
          <p:cNvPr id="8" name="Marcador de Posição de Conteúdo 6">
            <a:extLst>
              <a:ext uri="{FF2B5EF4-FFF2-40B4-BE49-F238E27FC236}">
                <a16:creationId xmlns:a16="http://schemas.microsoft.com/office/drawing/2014/main" id="{C85D402D-7C66-BC6B-DEF3-6A7A2EC320A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-25400" y="9100074"/>
            <a:ext cx="16241057" cy="45719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pt-P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69283-1EF9-41F5-80C3-2309368D725F}" type="datetime1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0F4E4-CD4F-465C-9872-D9B093B9F942}" type="datetime1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A7B6-60BF-4832-958A-959E5D4526F9}" type="datetime1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BE75-2FD4-4055-AFA2-57574312D487}" type="datetime1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FD32-D0BE-40CC-9564-13DD21B32846}" type="datetime1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8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AD012-01A5-4857-9CE8-DD8521FD3348}" type="datetime1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Universidade Autónoma de Lisboa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npraweb.lib.uom.lk/" TargetMode="External"/><Relationship Id="rId4" Type="http://schemas.openxmlformats.org/officeDocument/2006/relationships/hyperlink" Target="https://www.researchrabbit.ai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onnectedpaper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itoolsoverview.com/tool/scispace-copilot/" TargetMode="External"/><Relationship Id="rId4" Type="http://schemas.openxmlformats.org/officeDocument/2006/relationships/hyperlink" Target="https://www.paperdigest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quillbot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rammarly.com/" TargetMode="External"/><Relationship Id="rId5" Type="http://schemas.openxmlformats.org/officeDocument/2006/relationships/hyperlink" Target="https://scrivener.software/" TargetMode="External"/><Relationship Id="rId4" Type="http://schemas.openxmlformats.org/officeDocument/2006/relationships/hyperlink" Target="https://lex.pag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E69A9ED-2D3D-DEE0-E616-98EC544CE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E097-3833-4BAE-A9A0-85D64C82E284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5247E9A9-1635-B413-1EEE-5AF10ACAE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4A5C3C93-2A94-A35F-5D48-C20B6F8F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sz="1400" dirty="0"/>
          </a:p>
        </p:txBody>
      </p:sp>
      <p:sp>
        <p:nvSpPr>
          <p:cNvPr id="6" name="Marcador de Posição da Imagem 5">
            <a:extLst>
              <a:ext uri="{FF2B5EF4-FFF2-40B4-BE49-F238E27FC236}">
                <a16:creationId xmlns:a16="http://schemas.microsoft.com/office/drawing/2014/main" id="{CCB72699-ED69-5EC9-E5A5-2B719596E6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Marcador de Posição de Conteúdo 9">
            <a:extLst>
              <a:ext uri="{FF2B5EF4-FFF2-40B4-BE49-F238E27FC236}">
                <a16:creationId xmlns:a16="http://schemas.microsoft.com/office/drawing/2014/main" id="{F81CC4D1-5570-B053-4EE0-F617BB2A467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11" name="Marcador de Posição de Conteúdo 10">
            <a:extLst>
              <a:ext uri="{FF2B5EF4-FFF2-40B4-BE49-F238E27FC236}">
                <a16:creationId xmlns:a16="http://schemas.microsoft.com/office/drawing/2014/main" id="{A1925307-10FA-A698-6E6B-DB697CBAD05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82E9812-35D1-7433-FE23-81317F1B8CC8}"/>
              </a:ext>
            </a:extLst>
          </p:cNvPr>
          <p:cNvSpPr/>
          <p:nvPr/>
        </p:nvSpPr>
        <p:spPr>
          <a:xfrm>
            <a:off x="12166600" y="8229600"/>
            <a:ext cx="1828800" cy="762000"/>
          </a:xfrm>
          <a:prstGeom prst="rect">
            <a:avLst/>
          </a:prstGeom>
          <a:solidFill>
            <a:srgbClr val="F6F7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61511E7-F04F-2373-AB59-FA45F856D3AD}"/>
              </a:ext>
            </a:extLst>
          </p:cNvPr>
          <p:cNvSpPr/>
          <p:nvPr/>
        </p:nvSpPr>
        <p:spPr>
          <a:xfrm>
            <a:off x="13843000" y="8337549"/>
            <a:ext cx="2133600" cy="365125"/>
          </a:xfrm>
          <a:prstGeom prst="rect">
            <a:avLst/>
          </a:prstGeom>
          <a:solidFill>
            <a:srgbClr val="F6F7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6F7E30-E9F2-7AE2-E15B-87130D82AD4A}"/>
              </a:ext>
            </a:extLst>
          </p:cNvPr>
          <p:cNvSpPr txBox="1"/>
          <p:nvPr/>
        </p:nvSpPr>
        <p:spPr>
          <a:xfrm>
            <a:off x="592961" y="288257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Laercio Cruvinel - UAL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AE67055-E46C-2BB3-E13D-6E716854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A5AA0-8C84-4667-9BE0-3682F8C891C1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94F7632-34EC-04BA-EC12-C58EE9A9C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37ACA76-8B24-405A-A368-8732275F6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sz="1400" dirty="0"/>
          </a:p>
        </p:txBody>
      </p:sp>
      <p:sp>
        <p:nvSpPr>
          <p:cNvPr id="6" name="Marcador de Posição da Imagem 5">
            <a:extLst>
              <a:ext uri="{FF2B5EF4-FFF2-40B4-BE49-F238E27FC236}">
                <a16:creationId xmlns:a16="http://schemas.microsoft.com/office/drawing/2014/main" id="{064B7CA9-6F0C-E7B9-3A20-3E340133A4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e Conteúdo 6">
            <a:extLst>
              <a:ext uri="{FF2B5EF4-FFF2-40B4-BE49-F238E27FC236}">
                <a16:creationId xmlns:a16="http://schemas.microsoft.com/office/drawing/2014/main" id="{59F52469-3210-05AD-8F1D-E639F83AE5B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7FB66C36-9179-920B-E50B-AAE87C804F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D84B602-244C-A61E-3BB7-06028BA90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4F4F-CEEB-4F62-A03F-08758C1EA222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8EA57B9-EBAA-8A79-3D5E-691CC9F47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00E20B8-F01C-8285-551A-E5C391A6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6ABB3393-F38A-34D4-F23A-ECE4FD121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F23D5D6A-9230-F704-F0E9-E95385C2B63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1786F6ED-27CA-BD6C-72FB-D99E3FC4ABC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5A3126C-3725-9630-00C0-C319462712EB}"/>
              </a:ext>
            </a:extLst>
          </p:cNvPr>
          <p:cNvSpPr txBox="1"/>
          <p:nvPr/>
        </p:nvSpPr>
        <p:spPr>
          <a:xfrm>
            <a:off x="3027828" y="8248942"/>
            <a:ext cx="1013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Deschenes</a:t>
            </a:r>
            <a:r>
              <a:rPr lang="pt-PT" dirty="0"/>
              <a:t> &amp; McMahon, </a:t>
            </a:r>
            <a:r>
              <a:rPr lang="pt-PT" i="1" dirty="0"/>
              <a:t>A </a:t>
            </a:r>
            <a:r>
              <a:rPr lang="pt-PT" i="1" dirty="0" err="1"/>
              <a:t>Survey</a:t>
            </a:r>
            <a:r>
              <a:rPr lang="pt-PT" i="1" dirty="0"/>
              <a:t> </a:t>
            </a:r>
            <a:r>
              <a:rPr lang="pt-PT" i="1" dirty="0" err="1"/>
              <a:t>on</a:t>
            </a:r>
            <a:r>
              <a:rPr lang="pt-PT" i="1" dirty="0"/>
              <a:t> </a:t>
            </a:r>
            <a:r>
              <a:rPr lang="pt-PT" i="1" dirty="0" err="1"/>
              <a:t>Student</a:t>
            </a:r>
            <a:r>
              <a:rPr lang="pt-PT" i="1" dirty="0"/>
              <a:t> Use </a:t>
            </a:r>
            <a:r>
              <a:rPr lang="pt-PT" i="1" dirty="0" err="1"/>
              <a:t>of</a:t>
            </a:r>
            <a:r>
              <a:rPr lang="pt-PT" i="1" dirty="0"/>
              <a:t> </a:t>
            </a:r>
            <a:r>
              <a:rPr lang="pt-PT" i="1" dirty="0" err="1"/>
              <a:t>Generative</a:t>
            </a:r>
            <a:r>
              <a:rPr lang="pt-PT" i="1" dirty="0"/>
              <a:t> AI </a:t>
            </a:r>
            <a:r>
              <a:rPr lang="pt-PT" i="1" dirty="0" err="1"/>
              <a:t>Chatbots</a:t>
            </a:r>
            <a:r>
              <a:rPr lang="pt-PT" i="1" dirty="0"/>
              <a:t> for </a:t>
            </a:r>
            <a:r>
              <a:rPr lang="pt-PT" i="1" dirty="0" err="1"/>
              <a:t>Academic</a:t>
            </a:r>
            <a:r>
              <a:rPr lang="pt-PT" i="1" dirty="0"/>
              <a:t> Research </a:t>
            </a:r>
            <a:r>
              <a:rPr lang="pt-PT" dirty="0"/>
              <a:t>(2024)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25C0B-7E2A-6C4C-7468-7C0197E79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C0C2655-37CD-A47D-F37E-7284A9266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8250F3B1-CD92-4462-7FC9-2BC648866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C4F4F-CEEB-4F62-A03F-08758C1EA222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271E6F0-BA52-98CC-CA86-36134CDF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B9BDD9A-5A95-4149-BF97-C0EEDABE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9DB248EB-2AF6-2F39-2818-A951961802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E78FCD80-94C5-C6DC-A635-E878F14D91E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CBB77FAC-68D1-BECE-170D-DC045A1328B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0159D33-59AC-AA84-B017-A55273C256B4}"/>
              </a:ext>
            </a:extLst>
          </p:cNvPr>
          <p:cNvSpPr txBox="1"/>
          <p:nvPr/>
        </p:nvSpPr>
        <p:spPr>
          <a:xfrm>
            <a:off x="3327400" y="228600"/>
            <a:ext cx="9829800" cy="1200329"/>
          </a:xfrm>
          <a:prstGeom prst="rect">
            <a:avLst/>
          </a:prstGeom>
          <a:solidFill>
            <a:srgbClr val="F3F4EE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Objetivo desta Sessão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22D0174-B646-43AC-1BC5-7D1C3381444E}"/>
              </a:ext>
            </a:extLst>
          </p:cNvPr>
          <p:cNvSpPr txBox="1"/>
          <p:nvPr/>
        </p:nvSpPr>
        <p:spPr>
          <a:xfrm>
            <a:off x="8647" y="1390685"/>
            <a:ext cx="16281400" cy="1538883"/>
          </a:xfrm>
          <a:prstGeom prst="rect">
            <a:avLst/>
          </a:prstGeom>
          <a:solidFill>
            <a:srgbClr val="F4F5E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PT" sz="4400" b="1" dirty="0"/>
              <a:t> </a:t>
            </a:r>
            <a:endParaRPr lang="pt-PT" sz="6000" b="1" dirty="0"/>
          </a:p>
          <a:p>
            <a:pPr algn="ctr"/>
            <a:r>
              <a:rPr lang="pt-PT" sz="4400" b="1" dirty="0"/>
              <a:t> </a:t>
            </a:r>
            <a:endParaRPr lang="pt-PT" sz="44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5AEE10-0F02-8CB3-8BAC-6FE870E4C9D3}"/>
              </a:ext>
            </a:extLst>
          </p:cNvPr>
          <p:cNvSpPr txBox="1"/>
          <p:nvPr/>
        </p:nvSpPr>
        <p:spPr>
          <a:xfrm>
            <a:off x="508000" y="5334000"/>
            <a:ext cx="7162800" cy="3096425"/>
          </a:xfrm>
          <a:prstGeom prst="rect">
            <a:avLst/>
          </a:prstGeom>
          <a:solidFill>
            <a:srgbClr val="F3F3ED"/>
          </a:solidFill>
        </p:spPr>
        <p:txBody>
          <a:bodyPr wrap="square" rtlCol="0">
            <a:spAutoFit/>
          </a:bodyPr>
          <a:lstStyle/>
          <a:p>
            <a:pPr>
              <a:lnSpc>
                <a:spcPts val="8000"/>
              </a:lnSpc>
            </a:pPr>
            <a:r>
              <a:rPr lang="pt-PT" sz="5400" dirty="0"/>
              <a:t>Plataformas genéricas</a:t>
            </a:r>
          </a:p>
          <a:p>
            <a:pPr>
              <a:lnSpc>
                <a:spcPts val="8000"/>
              </a:lnSpc>
            </a:pPr>
            <a:r>
              <a:rPr lang="pt-PT" sz="5400" dirty="0"/>
              <a:t>Uso ocasional</a:t>
            </a:r>
          </a:p>
          <a:p>
            <a:pPr>
              <a:lnSpc>
                <a:spcPts val="8000"/>
              </a:lnSpc>
            </a:pPr>
            <a:r>
              <a:rPr lang="pt-PT" sz="5400" dirty="0"/>
              <a:t>Curiosidade tecnológica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5D4AC3-7A89-BCDC-9062-E6E123194168}"/>
              </a:ext>
            </a:extLst>
          </p:cNvPr>
          <p:cNvSpPr txBox="1"/>
          <p:nvPr/>
        </p:nvSpPr>
        <p:spPr>
          <a:xfrm>
            <a:off x="8356600" y="5333999"/>
            <a:ext cx="7899400" cy="3096425"/>
          </a:xfrm>
          <a:prstGeom prst="rect">
            <a:avLst/>
          </a:prstGeom>
          <a:solidFill>
            <a:srgbClr val="F3F3ED"/>
          </a:solidFill>
        </p:spPr>
        <p:txBody>
          <a:bodyPr wrap="square" rtlCol="0">
            <a:spAutoFit/>
          </a:bodyPr>
          <a:lstStyle/>
          <a:p>
            <a:pPr>
              <a:lnSpc>
                <a:spcPts val="8000"/>
              </a:lnSpc>
            </a:pPr>
            <a:r>
              <a:rPr lang="pt-PT" sz="5400" dirty="0"/>
              <a:t>Ferramentas especializadas</a:t>
            </a:r>
          </a:p>
          <a:p>
            <a:pPr>
              <a:lnSpc>
                <a:spcPts val="8000"/>
              </a:lnSpc>
            </a:pPr>
            <a:r>
              <a:rPr lang="pt-PT" sz="5400" dirty="0"/>
              <a:t>Integração metodológica</a:t>
            </a:r>
          </a:p>
          <a:p>
            <a:pPr>
              <a:lnSpc>
                <a:spcPts val="8000"/>
              </a:lnSpc>
            </a:pPr>
            <a:r>
              <a:rPr lang="pt-PT" sz="5400" dirty="0"/>
              <a:t>Performance mensurável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D034A4B-C34A-7AEF-7AE6-BDCC0E5E0666}"/>
              </a:ext>
            </a:extLst>
          </p:cNvPr>
          <p:cNvSpPr txBox="1"/>
          <p:nvPr/>
        </p:nvSpPr>
        <p:spPr>
          <a:xfrm>
            <a:off x="512534" y="1808738"/>
            <a:ext cx="15540265" cy="3323987"/>
          </a:xfrm>
          <a:prstGeom prst="rect">
            <a:avLst/>
          </a:prstGeom>
          <a:solidFill>
            <a:srgbClr val="F3F3ED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PT" sz="6000" b="1" dirty="0"/>
              <a:t>Como integrar a IA na pesquisa sem comprometer rigor, profundidade e integridade?</a:t>
            </a:r>
          </a:p>
          <a:p>
            <a:pPr algn="ctr">
              <a:lnSpc>
                <a:spcPts val="6000"/>
              </a:lnSpc>
            </a:pPr>
            <a:endParaRPr lang="pt-PT" sz="6000" b="1" dirty="0"/>
          </a:p>
          <a:p>
            <a:pPr algn="ctr"/>
            <a:r>
              <a:rPr lang="pt-PT" sz="6000" b="1" dirty="0">
                <a:ea typeface="Calibri"/>
                <a:cs typeface="Calibri"/>
              </a:rPr>
              <a:t>Hoje iremos explorar esta transição:</a:t>
            </a:r>
            <a:endParaRPr lang="pt-PT" sz="6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135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3C578AB-43B3-277C-8924-73185DB2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D8B0-3A49-4EAD-8C03-6E5EFCDB2080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5D3E30B-2537-BAA8-227C-4BFB65D1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819B59A-AAEE-4F23-DFA9-4525003AD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3BB307DA-BE7B-0004-6BA0-90A332F705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7A1647EB-8B0F-4FB4-3305-9A58A333E3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2CE8355A-6DFB-426F-F52C-6314FF98387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452728-F60C-AFA1-4CE5-C06CC39EAAFA}"/>
              </a:ext>
            </a:extLst>
          </p:cNvPr>
          <p:cNvSpPr/>
          <p:nvPr/>
        </p:nvSpPr>
        <p:spPr>
          <a:xfrm>
            <a:off x="881908" y="2336284"/>
            <a:ext cx="12826355" cy="1454375"/>
          </a:xfrm>
          <a:prstGeom prst="rect">
            <a:avLst/>
          </a:prstGeom>
          <a:solidFill>
            <a:srgbClr val="1822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C91A989-D0EB-B799-E40F-59B193FF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96361-AB2D-4D8D-BE78-8987F7730C1B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9D9A824-DBCC-109E-FEFD-E230ABB2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6A63BBF-CB13-A393-E8DC-1A57FE24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02768AFB-8181-CC0F-61A1-2AFFE9493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714A8FEB-1BD7-F2D8-09E3-B9994FF373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2D995F2A-5936-CE50-A41C-6B231B945FD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B1399B-2F40-C548-7301-8F738CF96667}"/>
              </a:ext>
            </a:extLst>
          </p:cNvPr>
          <p:cNvSpPr txBox="1"/>
          <p:nvPr/>
        </p:nvSpPr>
        <p:spPr>
          <a:xfrm>
            <a:off x="13116259" y="2273863"/>
            <a:ext cx="2865762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i="1" dirty="0">
                <a:ea typeface="Calibri"/>
                <a:cs typeface="Calibri"/>
                <a:hlinkClick r:id="rId4"/>
              </a:rPr>
              <a:t>ResearchRabbit</a:t>
            </a:r>
            <a:endParaRPr lang="en-US" sz="3200" i="1" dirty="0">
              <a:ea typeface="Calibri"/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3200" i="1" dirty="0">
                <a:ea typeface="Calibri"/>
                <a:cs typeface="Calibri"/>
                <a:hlinkClick r:id="rId5"/>
              </a:rPr>
              <a:t>inPRA</a:t>
            </a:r>
            <a:endParaRPr lang="en-US" sz="3200" i="1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B9A69F0-4D3B-5A72-B9A4-028600F03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A473-BF45-412B-B474-072233EEBFFD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D5FD523-FA40-F8AC-D2E0-3A67F957A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5335729-72C4-6603-C18B-DBD6FC751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EF5EA588-9F0C-9912-CD4F-486053246D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1A5BB742-DE4A-6996-F9A4-57F841D3B01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AEC93EF0-571A-6E81-2FB7-E96B5795265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B02B99-7836-4FC3-E945-6A6EC92B8C7F}"/>
              </a:ext>
            </a:extLst>
          </p:cNvPr>
          <p:cNvSpPr txBox="1"/>
          <p:nvPr/>
        </p:nvSpPr>
        <p:spPr>
          <a:xfrm>
            <a:off x="14452600" y="6934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i="1" dirty="0" err="1">
                <a:hlinkClick r:id="rId4"/>
              </a:rPr>
              <a:t>Connected</a:t>
            </a:r>
            <a:endParaRPr lang="pt-PT" sz="2400" i="1" dirty="0">
              <a:hlinkClick r:id="rId4"/>
            </a:endParaRPr>
          </a:p>
          <a:p>
            <a:r>
              <a:rPr lang="pt-PT" sz="2400" i="1" dirty="0" err="1">
                <a:hlinkClick r:id="rId4"/>
              </a:rPr>
              <a:t>Papers</a:t>
            </a:r>
            <a:endParaRPr lang="pt-PT" sz="24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29969-B6C4-60DA-37F4-C3208F2D1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A3FACCE-B88B-75FB-6C7A-D40D81D3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6A473-BF45-412B-B474-072233EEBFFD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C6B331D-200E-BDB2-3A29-18C74666A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24278DD-AD59-C580-CA24-97E5FBA4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11BC2D60-5F51-BA13-A5FB-72404A7BF4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809690DD-0474-971B-CC96-BD46AF5E43F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75351B88-0EC6-044D-3DFC-DA522E44B56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F1C9842-D63B-F549-3129-7A756E25C9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46"/>
          <a:stretch>
            <a:fillRect/>
          </a:stretch>
        </p:blipFill>
        <p:spPr>
          <a:xfrm>
            <a:off x="1270876" y="76200"/>
            <a:ext cx="13716000" cy="870088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F1E5086-6E15-076C-C910-2D89FCF91275}"/>
              </a:ext>
            </a:extLst>
          </p:cNvPr>
          <p:cNvSpPr txBox="1"/>
          <p:nvPr/>
        </p:nvSpPr>
        <p:spPr>
          <a:xfrm>
            <a:off x="12623800" y="12192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i="1" dirty="0" err="1">
                <a:hlinkClick r:id="rId4"/>
              </a:rPr>
              <a:t>Paper</a:t>
            </a:r>
            <a:r>
              <a:rPr lang="pt-PT" sz="3200" i="1" dirty="0">
                <a:hlinkClick r:id="rId4"/>
              </a:rPr>
              <a:t> </a:t>
            </a:r>
            <a:r>
              <a:rPr lang="pt-PT" sz="3200" i="1" dirty="0" err="1">
                <a:hlinkClick r:id="rId4"/>
              </a:rPr>
              <a:t>Digest</a:t>
            </a:r>
            <a:endParaRPr lang="pt-PT" sz="3200" i="1" dirty="0"/>
          </a:p>
          <a:p>
            <a:endParaRPr lang="pt-PT" sz="3200" i="1" dirty="0"/>
          </a:p>
          <a:p>
            <a:r>
              <a:rPr lang="pt-PT" sz="3200" i="1" dirty="0" err="1">
                <a:hlinkClick r:id="rId5"/>
              </a:rPr>
              <a:t>Sci</a:t>
            </a:r>
            <a:r>
              <a:rPr lang="pt-PT" sz="3200" i="1" dirty="0">
                <a:hlinkClick r:id="rId5"/>
              </a:rPr>
              <a:t> </a:t>
            </a:r>
            <a:r>
              <a:rPr lang="pt-PT" sz="3200" i="1" dirty="0" err="1">
                <a:hlinkClick r:id="rId5"/>
              </a:rPr>
              <a:t>Space</a:t>
            </a:r>
            <a:r>
              <a:rPr lang="pt-PT" sz="3200" i="1" dirty="0">
                <a:hlinkClick r:id="rId5"/>
              </a:rPr>
              <a:t> </a:t>
            </a:r>
            <a:r>
              <a:rPr lang="pt-PT" sz="3200" i="1" dirty="0" err="1">
                <a:hlinkClick r:id="rId5"/>
              </a:rPr>
              <a:t>Copilot</a:t>
            </a:r>
            <a:endParaRPr lang="pt-PT" sz="3200" i="1" dirty="0"/>
          </a:p>
        </p:txBody>
      </p:sp>
    </p:spTree>
    <p:extLst>
      <p:ext uri="{BB962C8B-B14F-4D97-AF65-F5344CB8AC3E}">
        <p14:creationId xmlns:p14="http://schemas.microsoft.com/office/powerpoint/2010/main" val="3458989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F0F69A9-22B5-5203-2D02-BBEF4786A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2F6B-2BAC-4D35-A994-4AF47101F734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2DC0232-E9B5-6554-EA0E-8DF28D8A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C9D331E-026C-BCD0-D09C-E228F254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9D6D949C-0F97-2C3E-6CA8-91C3FB1407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51126C43-2EE9-FFBA-2414-06FAA3C3E37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875CBF33-DC39-27C2-B573-97F2B788B9D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6A2DFA47-E2E5-E831-B08E-7C848E889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30A6-EDFA-4155-9DDE-CDBFF9A010B0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3D16213-2A5E-ECC3-EE14-E0AAA62A9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C5B1B5E-B9F6-EE2F-4591-738CB99C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sz="1400" dirty="0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62E7B568-C7EB-0357-5A6A-38A885021AD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EA436D2F-F2EB-5985-E653-BCC3E21169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5E43D1C-335F-F95D-4A3B-3BC5A10C43F5}"/>
              </a:ext>
            </a:extLst>
          </p:cNvPr>
          <p:cNvSpPr/>
          <p:nvPr/>
        </p:nvSpPr>
        <p:spPr>
          <a:xfrm>
            <a:off x="-14944" y="38099"/>
            <a:ext cx="16241057" cy="1638301"/>
          </a:xfrm>
          <a:prstGeom prst="rect">
            <a:avLst/>
          </a:prstGeom>
          <a:solidFill>
            <a:srgbClr val="F2F2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000" b="1" dirty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Formulação e Padrões em Grandes Dados</a:t>
            </a:r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D2D5AFBE-1348-15A0-05E5-59F323489E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0DE7EC5-089F-C7A4-852B-F846E02A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05586-7B20-4678-8B20-90CAF7890B3B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68C8B0D-22FD-49F5-DE2A-2E7C3C48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FB8FEE8-B7A7-3C51-F332-0FFF7EB2F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2B101418-221E-D960-62B0-49DD8D5337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75D18C68-CDCA-4755-78AD-F42AD61EC4A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619F2962-709B-1625-38CB-9C00812B36F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111F08B-0078-37DB-E360-C8EC06D2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4E2F-C854-41B1-8885-D9641D01577B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090EF2E-9A32-DB6A-10AB-8AA071D9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1AF44E3-7654-AC7A-71A7-726FF0E8E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205C4D00-37F0-2337-48E5-FA1B7ABDD9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85B5F517-3242-12C7-95D2-32527CC2D3C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DC17F700-BAC4-0093-A65F-4405F57FE0B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8231B6-CCB8-9126-80D5-CC79332561E8}"/>
              </a:ext>
            </a:extLst>
          </p:cNvPr>
          <p:cNvSpPr txBox="1"/>
          <p:nvPr/>
        </p:nvSpPr>
        <p:spPr>
          <a:xfrm>
            <a:off x="12621557" y="3560448"/>
            <a:ext cx="27051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PT" sz="3600" i="1" dirty="0" err="1">
                <a:hlinkClick r:id="rId4"/>
              </a:rPr>
              <a:t>Lex</a:t>
            </a:r>
            <a:endParaRPr lang="pt-PT" sz="3600" i="1" dirty="0"/>
          </a:p>
          <a:p>
            <a:pPr>
              <a:spcBef>
                <a:spcPts val="1200"/>
              </a:spcBef>
            </a:pPr>
            <a:r>
              <a:rPr lang="pt-PT" sz="3600" i="1" dirty="0" err="1">
                <a:hlinkClick r:id="rId5"/>
              </a:rPr>
              <a:t>Scrivener</a:t>
            </a:r>
            <a:endParaRPr lang="pt-PT" sz="3600" i="1" dirty="0"/>
          </a:p>
          <a:p>
            <a:pPr>
              <a:spcBef>
                <a:spcPts val="1200"/>
              </a:spcBef>
            </a:pPr>
            <a:r>
              <a:rPr lang="pt-PT" sz="3600" i="1" dirty="0">
                <a:hlinkClick r:id="rId6"/>
              </a:rPr>
              <a:t>Grammarly</a:t>
            </a:r>
            <a:endParaRPr lang="pt-PT" sz="3600" i="1" dirty="0"/>
          </a:p>
          <a:p>
            <a:pPr>
              <a:spcBef>
                <a:spcPts val="1200"/>
              </a:spcBef>
            </a:pPr>
            <a:r>
              <a:rPr lang="pt-PT" sz="3600" i="1" dirty="0" err="1">
                <a:hlinkClick r:id="rId7"/>
              </a:rPr>
              <a:t>Quillbot</a:t>
            </a:r>
            <a:endParaRPr lang="pt-PT" sz="36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28DB9-701B-D005-2FBA-1FCCE0EE3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81549A55-4985-0CC8-298E-848A8618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4E2F-C854-41B1-8885-D9641D01577B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6B733B27-A17C-5FFC-893F-6540F1203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B129EC7-C217-061C-F225-890A881C2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EECAA0A5-2810-1DD1-F2AA-D06CFCB2CE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ED96763B-6FCF-22C5-863E-19EEEAC85A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7A2DD11E-ADFE-3FCF-8FBC-FBCD719F489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3BBD305-D476-9273-ED96-3154F61EF0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00" b="2993"/>
          <a:stretch>
            <a:fillRect/>
          </a:stretch>
        </p:blipFill>
        <p:spPr>
          <a:xfrm>
            <a:off x="1270000" y="135366"/>
            <a:ext cx="13716000" cy="859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87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451BC-42B1-22A4-D007-925EA99C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F89972E-96CC-A3FA-11B2-1DABCBB0B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44E2F-C854-41B1-8885-D9641D01577B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EE50647-2D6B-7AE1-89E4-CA0F5C610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F972529-DC11-1124-2459-EEA04308F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9D0134F1-325F-4020-A98B-F614AC33CF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944406CE-BDBE-4295-A546-07C5BA7C14F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C83D88AB-4D0C-099E-01FC-D6403BFCB15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B0A1D1-0959-CEE5-95AD-3294D4666D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64" b="2501"/>
          <a:stretch>
            <a:fillRect/>
          </a:stretch>
        </p:blipFill>
        <p:spPr>
          <a:xfrm>
            <a:off x="1270000" y="118740"/>
            <a:ext cx="13716000" cy="864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23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6D9B0B31-AA5F-55FA-BEBC-8AB32F2B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DF11-C909-4B9A-AF2B-279FD1446D29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6452C9C-633B-1882-3239-22A74DF4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7DB9594-20F3-824C-AA4D-51FFAE0E9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ABEDD1A6-6143-5269-4575-B2497FB0C9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852EDCE0-35F5-A438-6516-25E5E3D0A9E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2BD40BF9-1426-ED2E-0420-60B73B197F9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8526627B-3631-E221-7895-C370DE330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B243-07F3-4A14-81F1-531E1B2F152D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277C65C-1917-C216-7654-AD8CE20D2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77BBEF4-8A3D-CD43-012A-774EDC73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6471DC15-6699-6069-D5DC-9706F65320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4C21CC40-D035-9A06-8C83-5F5D8862A64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63809F6B-5C89-B24D-0346-9A755217E5A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548CF0FF-585A-5D32-3F0C-C88A8B6C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1304D-31E6-4161-9F2D-CE340544409D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160DEF38-3503-E59C-F9E5-8A2140A3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2377742-FDCF-109F-BA17-903D0736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1FA80B6D-E397-B4B4-3DBC-B1BAC75F22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5E6988D8-429F-AC16-2458-82865B67089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61F9D809-0FFC-B7EF-6C04-B692D629EAF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77D5C1A-7DF0-A47C-B148-ED300886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2A1FF-FCEA-4B05-9333-78E2A49FCB0D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5A96ECA7-BB87-E92D-9993-F3F80077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C05C847-48A3-B12B-E5D2-B1EBFC453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sz="1400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26FFE954-4DEC-FF5C-2D76-C5DDA5221D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1B012159-CFA0-9663-B236-DD0CC4DA00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7B1E07FB-859E-A3C0-233D-E5F17239B09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610404A-AC67-3029-00D1-E55080EA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CBFA0-68A6-4984-85AE-9405CCDDADC3}" type="datetime1">
              <a:rPr lang="en-US" smtClean="0"/>
              <a:t>5/14/2026</a:t>
            </a:fld>
            <a:endParaRPr lang="en-US" sz="1400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691AFFA-5F45-6F93-137E-85BCD562C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  <a:endParaRPr lang="en-US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48E92826-D604-6690-66BE-3E88AE289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sz="1400" dirty="0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CB9BAF4F-875D-B17D-2258-5C881B7BE1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Marcador de Posição de Conteúdo 10">
            <a:extLst>
              <a:ext uri="{FF2B5EF4-FFF2-40B4-BE49-F238E27FC236}">
                <a16:creationId xmlns:a16="http://schemas.microsoft.com/office/drawing/2014/main" id="{0CBA9B7A-B27E-BDD2-C9B1-B22DA68A723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12" name="Marcador de Posição de Conteúdo 11">
            <a:extLst>
              <a:ext uri="{FF2B5EF4-FFF2-40B4-BE49-F238E27FC236}">
                <a16:creationId xmlns:a16="http://schemas.microsoft.com/office/drawing/2014/main" id="{346F5BF4-4A54-E1BD-04F9-C5C38D338AF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520F54D-2F1A-B53A-3D9B-DAC3C5C2F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88F96-53DF-4E9B-B3C6-2B8586AE51FA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EAFCDC6-7342-B801-399E-64AA17EF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F66E1D8-50EC-811D-16A5-2278D7B52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649024D9-AC24-DA78-D3F5-1BF980047F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9375693B-542D-F307-8455-D17692E6EB5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7ED9BE13-988A-8C76-6A3C-DA45154797C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FF3070A-F058-7426-0DEC-AE5D57B5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46B4C-A3DD-4FC0-9EF8-E7FBD68AEFCC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1B90648-41F4-3302-754F-A50225913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B444505-69FE-0E95-23C5-E1775BC7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60028DC9-286F-D103-73F7-7203582F86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01257" y="1143000"/>
            <a:ext cx="914400" cy="838200"/>
          </a:xfrm>
        </p:spPr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B4AC8B7D-2AC9-836C-5D86-FBAC7655038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7D81128E-688F-7CEC-BB1B-D3C4A97C4E5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F5C709B-E099-2F1E-0775-D218C376D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D364-ACF5-4300-86C0-FC42B5A43F98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B7907F7-1270-3394-92A6-7004184AD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372FC2A-45AB-9F5C-F7CD-7C9642F7E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123CCBEA-1740-9816-9A08-04729C12F4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098E4683-BCEA-F448-708B-1E53C2ACFDF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AAF2A41F-5386-6F78-2997-82E12C76DBC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F22C5A0-5D12-645B-A8B6-97A8D7F0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5EDFF-05BB-4135-9AD6-8CDAF4FC6404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2E3345A-272B-FFEA-4BC7-2DBFC9F4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CAAB2BC-CBFC-0F88-8409-5AC8263F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32AD1E09-B140-5682-FC1C-3F8FACE2F2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1BA946A7-2300-A287-1E0A-7CBB6A9ABD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9E066ED8-1E7A-D84B-3AD8-3DCE93999BD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B823759-FF1D-A604-8612-021B09B53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9D27-FE62-4A0E-BEB7-0B4930CC870E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3239BDA-5EE3-7DC1-15E7-F8AE4363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BF73C3A-BD60-2CB8-7AEC-7FE6A25E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8A3B8472-1261-7894-891E-319F95DA9B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FFDB3BE8-B674-AD37-A554-3D0B36729B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C655920C-0C05-4807-A928-7117B89DDBC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21D2F89-D9B6-7218-C738-07C7C7A55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C269C-6009-48D6-963E-11175EBE4D22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A6FF0A7-D3C9-3EB6-9DF8-9EA1E5A97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7D7EDC0-E9FF-1382-591D-35EA541DA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933007D2-6D6D-6C56-8275-2143A55701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2D123AC8-B3A0-B844-0E02-193C291D954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B722EC57-7E0F-A0F5-297F-63D9AA46527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43DA96E-C50C-E367-3264-CBA084A7EC59}"/>
              </a:ext>
            </a:extLst>
          </p:cNvPr>
          <p:cNvSpPr txBox="1"/>
          <p:nvPr/>
        </p:nvSpPr>
        <p:spPr>
          <a:xfrm>
            <a:off x="660400" y="2209800"/>
            <a:ext cx="9220200" cy="6186309"/>
          </a:xfrm>
          <a:prstGeom prst="rect">
            <a:avLst/>
          </a:prstGeom>
          <a:gradFill>
            <a:gsLst>
              <a:gs pos="0">
                <a:srgbClr val="142132"/>
              </a:gs>
              <a:gs pos="100000">
                <a:srgbClr val="4E483A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4E483A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r>
              <a:rPr lang="pt-PT" sz="3600" dirty="0">
                <a:solidFill>
                  <a:schemeClr val="bg1"/>
                </a:solidFill>
              </a:rPr>
              <a:t>Facilidade de acesso </a:t>
            </a:r>
            <a:r>
              <a:rPr lang="pt-PT" sz="3600" dirty="0">
                <a:solidFill>
                  <a:schemeClr val="bg1"/>
                </a:solidFill>
                <a:sym typeface="Wingdings" panose="05000000000000000000" pitchFamily="2" charset="2"/>
              </a:rPr>
              <a:t></a:t>
            </a:r>
            <a:r>
              <a:rPr lang="pt-PT" sz="3600" dirty="0">
                <a:solidFill>
                  <a:schemeClr val="bg1"/>
                </a:solidFill>
              </a:rPr>
              <a:t> Atrofia intelectual</a:t>
            </a:r>
          </a:p>
          <a:p>
            <a:endParaRPr lang="pt-PT" sz="3600" dirty="0">
              <a:solidFill>
                <a:schemeClr val="bg1"/>
              </a:solidFill>
            </a:endParaRPr>
          </a:p>
          <a:p>
            <a:r>
              <a:rPr lang="pt-PT" sz="3600" dirty="0">
                <a:solidFill>
                  <a:schemeClr val="bg1"/>
                </a:solidFill>
              </a:rPr>
              <a:t>Investigador deve manter o esforço cognitivo na análise da literatura</a:t>
            </a:r>
          </a:p>
          <a:p>
            <a:endParaRPr lang="pt-PT" sz="3600" dirty="0">
              <a:solidFill>
                <a:schemeClr val="bg1"/>
              </a:solidFill>
            </a:endParaRPr>
          </a:p>
          <a:p>
            <a:r>
              <a:rPr lang="pt-PT" sz="3600" dirty="0">
                <a:solidFill>
                  <a:schemeClr val="bg1"/>
                </a:solidFill>
              </a:rPr>
              <a:t>A IA deve ser uma estrutura auxiliar de suporte para apoiar tarefas pesadas e repetitivas</a:t>
            </a:r>
          </a:p>
          <a:p>
            <a:endParaRPr lang="pt-PT" sz="3600" dirty="0">
              <a:solidFill>
                <a:schemeClr val="bg1"/>
              </a:solidFill>
            </a:endParaRPr>
          </a:p>
          <a:p>
            <a:r>
              <a:rPr lang="pt-PT" sz="3600" dirty="0">
                <a:solidFill>
                  <a:schemeClr val="bg1"/>
                </a:solidFill>
              </a:rPr>
              <a:t>A argumentação original e o desenho experimental são responsabilidade do investigador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5519540-B2E2-4FE9-E289-61B48E689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B07E-9D99-4E6A-A5C1-C4DC00FBFB48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F69EB04-2E49-F6EF-040C-0FCCFEAA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3C30221-644E-2A28-B9DB-096B17EF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88BEB1C7-A457-9CF8-485C-DF3154DC66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68765118-FF49-D18D-E2B8-5D15411484F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0C34EADC-EEAF-75E7-62E9-E678E026279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1750C63-94CE-BE56-F433-BE84A38F9DEA}"/>
              </a:ext>
            </a:extLst>
          </p:cNvPr>
          <p:cNvSpPr/>
          <p:nvPr/>
        </p:nvSpPr>
        <p:spPr>
          <a:xfrm>
            <a:off x="584200" y="5760349"/>
            <a:ext cx="4419600" cy="3002281"/>
          </a:xfrm>
          <a:prstGeom prst="rect">
            <a:avLst/>
          </a:prstGeom>
          <a:solidFill>
            <a:srgbClr val="1520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355DA7-0CA8-DA44-F638-96273D7B0424}"/>
              </a:ext>
            </a:extLst>
          </p:cNvPr>
          <p:cNvSpPr txBox="1"/>
          <p:nvPr/>
        </p:nvSpPr>
        <p:spPr>
          <a:xfrm>
            <a:off x="5765800" y="5760349"/>
            <a:ext cx="4724400" cy="2719181"/>
          </a:xfrm>
          <a:prstGeom prst="rect">
            <a:avLst/>
          </a:prstGeom>
          <a:gradFill>
            <a:gsLst>
              <a:gs pos="0">
                <a:srgbClr val="152232"/>
              </a:gs>
              <a:gs pos="100000">
                <a:srgbClr val="4E483A"/>
              </a:gs>
              <a:gs pos="100000">
                <a:schemeClr val="accent1">
                  <a:lumMod val="45000"/>
                  <a:lumOff val="55000"/>
                </a:schemeClr>
              </a:gs>
              <a:gs pos="99000">
                <a:srgbClr val="5A4D3A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0BF361B-C013-63FF-8245-003010D27A7F}"/>
              </a:ext>
            </a:extLst>
          </p:cNvPr>
          <p:cNvSpPr/>
          <p:nvPr/>
        </p:nvSpPr>
        <p:spPr>
          <a:xfrm>
            <a:off x="11122134" y="5626921"/>
            <a:ext cx="4419600" cy="3002281"/>
          </a:xfrm>
          <a:prstGeom prst="rect">
            <a:avLst/>
          </a:prstGeom>
          <a:gradFill>
            <a:gsLst>
              <a:gs pos="100000">
                <a:srgbClr val="B08443"/>
              </a:gs>
              <a:gs pos="0">
                <a:srgbClr val="62543A"/>
              </a:gs>
              <a:gs pos="100000">
                <a:srgbClr val="4E483A"/>
              </a:gs>
              <a:gs pos="100000">
                <a:schemeClr val="accent1">
                  <a:lumMod val="45000"/>
                  <a:lumOff val="55000"/>
                </a:schemeClr>
              </a:gs>
              <a:gs pos="99000">
                <a:srgbClr val="A7803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B08443"/>
            </a:gs>
            <a:gs pos="0">
              <a:srgbClr val="131E30"/>
            </a:gs>
            <a:gs pos="100000">
              <a:srgbClr val="4E483A"/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A7803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52FEC5BA-07E2-4B02-A823-BA32D7F59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9E41-5F59-44C7-8A3F-9DB2ED8ACB60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BD5EE38-6365-0CFB-0CCA-7FCD7AB8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AD7A05E-D1CE-8FED-9A49-705B73DB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8D770EE8-98E6-8B05-6702-24CCAE24BA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C326705B-F5C0-9579-EBC5-E0DE880826A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211BB983-C3F3-1AA9-A30B-8EC0D649DC6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5BCE81D-26CC-96F2-CBEB-EF6844B4C13E}"/>
              </a:ext>
            </a:extLst>
          </p:cNvPr>
          <p:cNvSpPr txBox="1"/>
          <p:nvPr/>
        </p:nvSpPr>
        <p:spPr>
          <a:xfrm>
            <a:off x="1041400" y="6526207"/>
            <a:ext cx="15174257" cy="2246769"/>
          </a:xfrm>
          <a:prstGeom prst="rect">
            <a:avLst/>
          </a:prstGeom>
          <a:gradFill>
            <a:gsLst>
              <a:gs pos="100000">
                <a:srgbClr val="B08443"/>
              </a:gs>
              <a:gs pos="0">
                <a:srgbClr val="131E30"/>
              </a:gs>
              <a:gs pos="100000">
                <a:srgbClr val="4E483A"/>
              </a:gs>
              <a:gs pos="100000">
                <a:srgbClr val="A27939"/>
              </a:gs>
              <a:gs pos="35000">
                <a:srgbClr val="102230"/>
              </a:gs>
            </a:gsLst>
            <a:lin ang="0" scaled="0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solidFill>
                  <a:schemeClr val="bg1"/>
                </a:solidFill>
              </a:rPr>
              <a:t>Pesquisa científica: atividade humana</a:t>
            </a:r>
          </a:p>
          <a:p>
            <a:endParaRPr lang="pt-PT" sz="2800" dirty="0">
              <a:solidFill>
                <a:schemeClr val="bg1"/>
              </a:solidFill>
            </a:endParaRPr>
          </a:p>
          <a:p>
            <a:r>
              <a:rPr lang="pt-PT" sz="2800" dirty="0">
                <a:solidFill>
                  <a:schemeClr val="bg1"/>
                </a:solidFill>
              </a:rPr>
              <a:t>Os algoritmos atuais ainda têm limitações criativas e cognitivas</a:t>
            </a:r>
          </a:p>
          <a:p>
            <a:endParaRPr lang="pt-PT" sz="2800" dirty="0">
              <a:solidFill>
                <a:schemeClr val="bg1"/>
              </a:solidFill>
            </a:endParaRPr>
          </a:p>
          <a:p>
            <a:r>
              <a:rPr lang="pt-PT" sz="2800" dirty="0">
                <a:solidFill>
                  <a:schemeClr val="bg1"/>
                </a:solidFill>
              </a:rPr>
              <a:t>A IA, se bem utilizada, auxilia que a verdadeira ciência possa acontecer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8FD6E66-5808-CB16-BDC1-AA4F3B09A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BB92-2F33-402F-834E-25B77155E6FA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BD6313C-B2D7-ED36-D2B4-CCF1479B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D45D8B1-68B8-F7DF-971A-63FFD4B92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3EAD91AF-77F5-607A-EF53-1DFB7CF416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601E3371-EAE5-4547-01DD-0E0439B510B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09B8237C-EA79-8982-81D6-0B0DA7528F5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09D0C5B-5FC7-6FAE-5657-CDD36DF33006}"/>
              </a:ext>
            </a:extLst>
          </p:cNvPr>
          <p:cNvSpPr/>
          <p:nvPr/>
        </p:nvSpPr>
        <p:spPr>
          <a:xfrm>
            <a:off x="333266" y="5760349"/>
            <a:ext cx="4670534" cy="3002281"/>
          </a:xfrm>
          <a:prstGeom prst="rect">
            <a:avLst/>
          </a:prstGeom>
          <a:solidFill>
            <a:srgbClr val="1520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4D4C7EC-B113-38CC-C763-ACEEC4FDC97C}"/>
              </a:ext>
            </a:extLst>
          </p:cNvPr>
          <p:cNvSpPr txBox="1"/>
          <p:nvPr/>
        </p:nvSpPr>
        <p:spPr>
          <a:xfrm>
            <a:off x="5497560" y="5760349"/>
            <a:ext cx="4992640" cy="2719181"/>
          </a:xfrm>
          <a:prstGeom prst="rect">
            <a:avLst/>
          </a:prstGeom>
          <a:gradFill>
            <a:gsLst>
              <a:gs pos="0">
                <a:srgbClr val="152232"/>
              </a:gs>
              <a:gs pos="100000">
                <a:srgbClr val="4E483A"/>
              </a:gs>
              <a:gs pos="100000">
                <a:schemeClr val="accent1">
                  <a:lumMod val="45000"/>
                  <a:lumOff val="55000"/>
                </a:schemeClr>
              </a:gs>
              <a:gs pos="99000">
                <a:srgbClr val="5A4D3A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E7DF94C-C2A7-A606-4DE9-E71FC641B086}"/>
              </a:ext>
            </a:extLst>
          </p:cNvPr>
          <p:cNvSpPr/>
          <p:nvPr/>
        </p:nvSpPr>
        <p:spPr>
          <a:xfrm>
            <a:off x="10871200" y="5626921"/>
            <a:ext cx="4670534" cy="3002281"/>
          </a:xfrm>
          <a:prstGeom prst="rect">
            <a:avLst/>
          </a:prstGeom>
          <a:gradFill>
            <a:gsLst>
              <a:gs pos="100000">
                <a:srgbClr val="B08443"/>
              </a:gs>
              <a:gs pos="0">
                <a:srgbClr val="5B503B"/>
              </a:gs>
              <a:gs pos="100000">
                <a:srgbClr val="4E483A"/>
              </a:gs>
              <a:gs pos="100000">
                <a:schemeClr val="accent1">
                  <a:lumMod val="45000"/>
                  <a:lumOff val="55000"/>
                </a:schemeClr>
              </a:gs>
              <a:gs pos="99000">
                <a:srgbClr val="A7803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7EC45D5-69E7-40BE-FEE1-329025F9B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5F47-BBFD-4CDC-AD70-54C4E1E331A1}" type="datetime1">
              <a:rPr lang="en-US" smtClean="0"/>
              <a:t>5/14/2026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22E320B-ADA6-F906-C31A-2270C6D91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Universidade Autónoma de Lisboa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38905B8-1434-BB21-EB54-896A0FEE3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A0ECE7F2-1466-3B20-7186-FD72AB5508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01669681-0C8C-D9CA-DCE1-72E7423FDE4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439DCAF8-EA89-B6A7-B3D4-C84710E14CC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 fontScale="25000" lnSpcReduction="20000"/>
          </a:bodyPr>
          <a:lstStyle/>
          <a:p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5470</Words>
  <Application>Microsoft Office PowerPoint</Application>
  <PresentationFormat>Personalizados</PresentationFormat>
  <Paragraphs>446</Paragraphs>
  <Slides>29</Slides>
  <Notes>27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29</vt:i4>
      </vt:variant>
    </vt:vector>
  </HeadingPairs>
  <TitlesOfParts>
    <vt:vector size="35" baseType="lpstr">
      <vt:lpstr>Aptos</vt:lpstr>
      <vt:lpstr>Arial</vt:lpstr>
      <vt:lpstr>Calibri</vt:lpstr>
      <vt:lpstr>Times New Roman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Laercio Cruvinel Júnior</cp:lastModifiedBy>
  <cp:revision>96</cp:revision>
  <dcterms:created xsi:type="dcterms:W3CDTF">2006-08-16T00:00:00Z</dcterms:created>
  <dcterms:modified xsi:type="dcterms:W3CDTF">2026-05-14T12:03:56Z</dcterms:modified>
</cp:coreProperties>
</file>