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sldIdLst>
    <p:sldId id="591" r:id="rId4"/>
    <p:sldId id="256" r:id="rId5"/>
    <p:sldId id="471" r:id="rId6"/>
    <p:sldId id="477" r:id="rId7"/>
    <p:sldId id="316" r:id="rId8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577A"/>
    <a:srgbClr val="B2C4D4"/>
    <a:srgbClr val="96AACE"/>
    <a:srgbClr val="00709E"/>
    <a:srgbClr val="C2D4E4"/>
    <a:srgbClr val="231E20"/>
    <a:srgbClr val="6283BE"/>
    <a:srgbClr val="5172AD"/>
    <a:srgbClr val="415B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54" y="12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Marques da Silva" userId="582f2bad-bff9-46a0-b958-56fec3d158ef" providerId="ADAL" clId="{2FD9AC83-4016-4991-A749-1E66A9F9536B}"/>
    <pc:docChg chg="delSld">
      <pc:chgData name="Mario Marques da Silva" userId="582f2bad-bff9-46a0-b958-56fec3d158ef" providerId="ADAL" clId="{2FD9AC83-4016-4991-A749-1E66A9F9536B}" dt="2021-07-11T09:45:52.723" v="1" actId="47"/>
      <pc:docMkLst>
        <pc:docMk/>
      </pc:docMkLst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334282230" sldId="25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818144441" sldId="29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39669319" sldId="29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961931387" sldId="29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090597984" sldId="29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146607792" sldId="29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993805753" sldId="29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926553425" sldId="30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85008191" sldId="30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411599022" sldId="31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006180873" sldId="313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349864824" sldId="31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144022677" sldId="31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811402975" sldId="31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85441439" sldId="32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283363755" sldId="33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235483479" sldId="33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509236935" sldId="33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217179913" sldId="33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083454891" sldId="33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126918724" sldId="33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590442172" sldId="34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180963833" sldId="34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110500408" sldId="36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668662170" sldId="36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313524224" sldId="36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636894996" sldId="37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973206194" sldId="371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082043293" sldId="38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837987048" sldId="38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533269635" sldId="42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52145136" sldId="43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97337552" sldId="431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586873797" sldId="44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595508384" sldId="441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070844065" sldId="443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192472272" sldId="44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386600391" sldId="44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661211537" sldId="44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491998878" sldId="44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519200694" sldId="45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32639226" sldId="451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328174670" sldId="45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052846620" sldId="453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951532148" sldId="45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352791306" sldId="45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306094350" sldId="45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625001941" sldId="45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95415396" sldId="463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19454588" sldId="46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875794557" sldId="46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373451953" sldId="46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042111415" sldId="46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252901458" sldId="46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840625365" sldId="47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803283278" sldId="47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260865138" sldId="47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962974170" sldId="47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904037530" sldId="57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078992919" sldId="57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764148209" sldId="579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359909657" sldId="58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716016993" sldId="581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96279923" sldId="58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3204489820" sldId="58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123145291" sldId="58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1303118867" sldId="586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59317263" sldId="587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2332078017" sldId="588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837963332" sldId="589"/>
        </pc:sldMkLst>
      </pc:sldChg>
      <pc:sldChg chg="del">
        <pc:chgData name="Mario Marques da Silva" userId="582f2bad-bff9-46a0-b958-56fec3d158ef" providerId="ADAL" clId="{2FD9AC83-4016-4991-A749-1E66A9F9536B}" dt="2021-07-11T09:45:47.007" v="0" actId="47"/>
        <pc:sldMkLst>
          <pc:docMk/>
          <pc:sldMk cId="4042538986" sldId="590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566834387" sldId="592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90582574" sldId="594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482611047" sldId="595"/>
        </pc:sldMkLst>
      </pc:sldChg>
      <pc:sldChg chg="del">
        <pc:chgData name="Mario Marques da Silva" userId="582f2bad-bff9-46a0-b958-56fec3d158ef" providerId="ADAL" clId="{2FD9AC83-4016-4991-A749-1E66A9F9536B}" dt="2021-07-11T09:45:52.723" v="1" actId="47"/>
        <pc:sldMkLst>
          <pc:docMk/>
          <pc:sldMk cId="928220208" sldId="596"/>
        </pc:sldMkLst>
      </pc:sldChg>
      <pc:sldMasterChg chg="delSldLayout">
        <pc:chgData name="Mario Marques da Silva" userId="582f2bad-bff9-46a0-b958-56fec3d158ef" providerId="ADAL" clId="{2FD9AC83-4016-4991-A749-1E66A9F9536B}" dt="2021-07-11T09:45:52.723" v="1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2FD9AC83-4016-4991-A749-1E66A9F9536B}" dt="2021-07-11T09:45:52.723" v="1" actId="47"/>
          <pc:sldLayoutMkLst>
            <pc:docMk/>
            <pc:sldMasterMk cId="1190550745" sldId="2147483648"/>
            <pc:sldLayoutMk cId="3446914753" sldId="2147483654"/>
          </pc:sldLayoutMkLst>
        </pc:sldLayoutChg>
        <pc:sldLayoutChg chg="del">
          <pc:chgData name="Mario Marques da Silva" userId="582f2bad-bff9-46a0-b958-56fec3d158ef" providerId="ADAL" clId="{2FD9AC83-4016-4991-A749-1E66A9F9536B}" dt="2021-07-11T09:45:52.723" v="1" actId="47"/>
          <pc:sldLayoutMkLst>
            <pc:docMk/>
            <pc:sldMasterMk cId="1190550745" sldId="2147483648"/>
            <pc:sldLayoutMk cId="2598610817" sldId="214748365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4450-6B9D-4DCC-91D0-D0D1BB9B89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0387-71B2-4C1A-8AA6-C16E7A6015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61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B0387-71B2-4C1A-8AA6-C16E7A60157C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623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7B63-F516-4A6F-89AD-130F709E0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E968-E464-4697-98C8-677A9E7B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13DA-4EA1-4431-B0DB-9862CDFD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0ADB-CB0D-4891-A959-615162B72F1C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AB56-6BB4-4909-9B5F-D34D6AA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491995-F6F2-4228-957E-EB92A912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37026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F5C75-BD1A-4F7F-B99A-44B881C2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7AD6-5391-4D45-BC2D-0F8EEAB1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2808-6623-40FB-9472-B49FBC3EA525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F4152-A505-4512-8742-5687E18D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07B-F6F9-42F7-B222-568C6F9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256094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noFill/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6986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CEB8F-5EB1-4960-A2B5-0DC0F88E010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445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D385-FCA2-40DD-B8B5-7746721D6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72273"/>
            <a:ext cx="10515600" cy="5204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49B5D-3B64-4AD1-8E76-6D957D8F1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19FFA6E-5AB0-491F-B53C-887FB8F11283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A6F2-752C-4B0F-A445-235211348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pic>
        <p:nvPicPr>
          <p:cNvPr id="3080" name="Picture 8" descr="https://autonoma.pt/wp-content/uploads/logo-autonoma.png">
            <a:extLst>
              <a:ext uri="{FF2B5EF4-FFF2-40B4-BE49-F238E27FC236}">
                <a16:creationId xmlns:a16="http://schemas.microsoft.com/office/drawing/2014/main" id="{9C09687A-F49E-46DA-8D9F-4817D3EF53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122190-D0BA-4A64-8952-66C4EDFDB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PT" sz="1200" smtClean="0"/>
            </a:lvl1pPr>
          </a:lstStyle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11905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doi.org/10.37467/gka-revtechno.v9.2804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A60551-065F-44A4-B8EC-FF61CA8B47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4954543-6468-4AD5-B50C-9069469C4E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294A497-0934-4490-ACA7-692214A2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pPr/>
              <a:t>1</a:t>
            </a:fld>
            <a:r>
              <a:rPr lang="pt-PT"/>
              <a:t> de 16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969B49D-363E-4930-9B05-9CF4C37347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06" y="-372862"/>
            <a:ext cx="11052699" cy="736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54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1F5E524-4801-4180-97DD-F61EF1F36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15" y="-5666"/>
            <a:ext cx="6924214" cy="4616142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4572000"/>
            <a:ext cx="7058307" cy="1964266"/>
          </a:xfrm>
          <a:prstGeom prst="rect">
            <a:avLst/>
          </a:prstGeom>
          <a:solidFill>
            <a:srgbClr val="2A2D6E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8D959C-F91D-4D76-93EE-1A3BC322C255}"/>
              </a:ext>
            </a:extLst>
          </p:cNvPr>
          <p:cNvSpPr txBox="1"/>
          <p:nvPr/>
        </p:nvSpPr>
        <p:spPr>
          <a:xfrm>
            <a:off x="524256" y="4767072"/>
            <a:ext cx="6594189" cy="11543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The Evolution of 5G Communications within the scope of the Fourth Industrial Revolution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F05C95-05EC-4A29-9DFC-F18F97F41756}"/>
              </a:ext>
            </a:extLst>
          </p:cNvPr>
          <p:cNvSpPr txBox="1"/>
          <p:nvPr/>
        </p:nvSpPr>
        <p:spPr>
          <a:xfrm>
            <a:off x="7582563" y="917725"/>
            <a:ext cx="4206983" cy="48523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Mário Marques da Silva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Associate Professor at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Universidade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Autónoma de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Lisboa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 of the Department of Sciences and Technologies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Researcher at Instituto de </a:t>
            </a:r>
            <a:r>
              <a:rPr 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Telecomunicações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mmsilva@autonoma.pt</a:t>
            </a:r>
            <a:endParaRPr lang="en-US" sz="2000" dirty="0">
              <a:solidFill>
                <a:srgbClr val="FFFFFF"/>
              </a:solidFill>
            </a:endParaRPr>
          </a:p>
        </p:txBody>
      </p:sp>
      <p:pic>
        <p:nvPicPr>
          <p:cNvPr id="16" name="Picture 8" descr="https://autonoma.pt/wp-content/uploads/logo-autonoma.png">
            <a:extLst>
              <a:ext uri="{FF2B5EF4-FFF2-40B4-BE49-F238E27FC236}">
                <a16:creationId xmlns:a16="http://schemas.microsoft.com/office/drawing/2014/main" id="{61D84062-3950-4B96-98E4-DBC8E45667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6A2F0AE0-ACC0-41D7-B996-81362D9EF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4829" y="0"/>
            <a:ext cx="1456309" cy="83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20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1366113"/>
            <a:ext cx="6422849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dirty="0"/>
              <a:t>Main Reference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BC157B6-5E4F-4AD9-9713-197C68211DFE}"/>
              </a:ext>
            </a:extLst>
          </p:cNvPr>
          <p:cNvSpPr txBox="1"/>
          <p:nvPr/>
        </p:nvSpPr>
        <p:spPr>
          <a:xfrm>
            <a:off x="648931" y="2796466"/>
            <a:ext cx="6422848" cy="3427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M. Marques da Silva, J. Guerreiro, “On the 5G and Beyond”, MDPI Applied Sciences, 10, 7091, </a:t>
            </a:r>
            <a:r>
              <a:rPr lang="en-US" sz="2000" b="1" dirty="0">
                <a:effectLst/>
              </a:rPr>
              <a:t>26 October 2020 </a:t>
            </a:r>
            <a:r>
              <a:rPr lang="en-US" sz="2000" dirty="0">
                <a:effectLst/>
              </a:rPr>
              <a:t>(https://www.mdpi.com/2076-3417/10/20/7091)</a:t>
            </a:r>
            <a:endParaRPr lang="en-US" sz="2000" dirty="0"/>
          </a:p>
        </p:txBody>
      </p:sp>
      <p:sp>
        <p:nvSpPr>
          <p:cNvPr id="11" name="Rectangle 13">
            <a:extLst>
              <a:ext uri="{FF2B5EF4-FFF2-40B4-BE49-F238E27FC236}">
                <a16:creationId xmlns:a16="http://schemas.microsoft.com/office/drawing/2014/main" id="{8E20FA99-AAAC-4AF3-9FAE-707420324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10" y="0"/>
            <a:ext cx="4636008" cy="6858000"/>
          </a:xfrm>
          <a:prstGeom prst="rect">
            <a:avLst/>
          </a:prstGeom>
          <a:solidFill>
            <a:srgbClr val="4B2F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9573BE85-6043-4C3A-A7DD-483A0A5FB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1042" y="559407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C128247-DB98-42BD-AC89-2B192D14E7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233" r="8621" b="-1"/>
          <a:stretch/>
        </p:blipFill>
        <p:spPr>
          <a:xfrm>
            <a:off x="7711795" y="177458"/>
            <a:ext cx="4348434" cy="6544017"/>
          </a:xfrm>
          <a:prstGeom prst="rect">
            <a:avLst/>
          </a:prstGeom>
          <a:effectLst/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53928" y="6356350"/>
            <a:ext cx="690372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673CEB8F-5EB1-4960-A2B5-0DC0F88E010A}" type="slidenum">
              <a:rPr lang="en-US">
                <a:solidFill>
                  <a:srgbClr val="4C4C4C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3</a:t>
            </a:fld>
            <a:endParaRPr lang="en-US">
              <a:solidFill>
                <a:srgbClr val="4C4C4C"/>
              </a:solidFill>
              <a:latin typeface="Calibri" panose="020F0502020204030204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pic>
        <p:nvPicPr>
          <p:cNvPr id="10" name="Picture 8" descr="https://autonoma.pt/wp-content/uploads/logo-autonoma.png">
            <a:extLst>
              <a:ext uri="{FF2B5EF4-FFF2-40B4-BE49-F238E27FC236}">
                <a16:creationId xmlns:a16="http://schemas.microsoft.com/office/drawing/2014/main" id="{D21F1327-D554-4525-B5AA-AAD540CE35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6719766" y="5833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306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4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6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686E7E8-F892-4E8E-8D01-FF3A237A8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49" y="1315969"/>
            <a:ext cx="3384000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Main Reference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21B3AB1-D40A-41F7-99D6-75D24806C4C6}"/>
              </a:ext>
            </a:extLst>
          </p:cNvPr>
          <p:cNvSpPr txBox="1"/>
          <p:nvPr/>
        </p:nvSpPr>
        <p:spPr>
          <a:xfrm>
            <a:off x="124286" y="3018408"/>
            <a:ext cx="4332303" cy="3112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SzPts val="11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dirty="0">
                <a:solidFill>
                  <a:schemeClr val="bg1">
                    <a:alpha val="60000"/>
                  </a:schemeClr>
                </a:solidFill>
                <a:effectLst/>
              </a:rPr>
              <a:t>A. Cabeças, M. Marques da Silva, “Project Management in the Fourth Industrial Revolution”, TECHNO REVIEW, International Technology, Science and Society Review, 9(2), </a:t>
            </a:r>
            <a:r>
              <a:rPr lang="en-US" sz="2000" b="1" dirty="0">
                <a:solidFill>
                  <a:schemeClr val="bg1">
                    <a:alpha val="60000"/>
                  </a:schemeClr>
                </a:solidFill>
                <a:effectLst/>
              </a:rPr>
              <a:t>11 January 2021</a:t>
            </a:r>
            <a:r>
              <a:rPr lang="en-US" sz="2000" dirty="0">
                <a:solidFill>
                  <a:schemeClr val="bg1">
                    <a:alpha val="60000"/>
                  </a:schemeClr>
                </a:solidFill>
                <a:effectLst/>
              </a:rPr>
              <a:t>, pp. 79-96. </a:t>
            </a:r>
            <a:r>
              <a:rPr lang="en-US" sz="2000" u="sng" dirty="0">
                <a:solidFill>
                  <a:schemeClr val="bg1">
                    <a:alpha val="60000"/>
                  </a:schemeClr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https://doi.org/10.37467/gka-revtechno.v9.2804</a:t>
            </a:r>
            <a:endParaRPr lang="en-US" sz="2000" dirty="0">
              <a:solidFill>
                <a:schemeClr val="bg1">
                  <a:alpha val="60000"/>
                </a:schemeClr>
              </a:solidFill>
              <a:effectLst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30028DB-F087-439E-8440-2B8A64425D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186" y="0"/>
            <a:ext cx="5322173" cy="6823299"/>
          </a:xfrm>
          <a:prstGeom prst="rect">
            <a:avLst/>
          </a:prstGeom>
        </p:spPr>
      </p:pic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F37EF35F-35A4-4DD7-B563-3E25B7723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65474" y="6375679"/>
            <a:ext cx="1059763" cy="34579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73CEB8F-5EB1-4960-A2B5-0DC0F88E010A}" type="slidenum">
              <a:rPr lang="en-US">
                <a:solidFill>
                  <a:schemeClr val="tx1">
                    <a:alpha val="60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A28E8C9-926F-4D9D-8114-9478242C68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11" y="177458"/>
            <a:ext cx="1682097" cy="961053"/>
          </a:xfrm>
          <a:prstGeom prst="rect">
            <a:avLst/>
          </a:prstGeom>
        </p:spPr>
      </p:pic>
      <p:pic>
        <p:nvPicPr>
          <p:cNvPr id="11" name="Picture 8" descr="https://autonoma.pt/wp-content/uploads/logo-autonoma.png">
            <a:extLst>
              <a:ext uri="{FF2B5EF4-FFF2-40B4-BE49-F238E27FC236}">
                <a16:creationId xmlns:a16="http://schemas.microsoft.com/office/drawing/2014/main" id="{D5A81290-4633-445F-B392-A76A7DD91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3368493" y="173276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705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14071B-2DE6-4E73-A499-3DCCE0794FF2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5</a:t>
            </a:fld>
            <a:endParaRPr lang="pt-P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DE546-456F-4B0A-B7E5-4BFD45AA74FC}"/>
              </a:ext>
            </a:extLst>
          </p:cNvPr>
          <p:cNvSpPr txBox="1"/>
          <p:nvPr/>
        </p:nvSpPr>
        <p:spPr>
          <a:xfrm>
            <a:off x="1676400" y="1976283"/>
            <a:ext cx="9038948" cy="487721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The Digital Transformation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5G Communications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US" sz="2800" dirty="0"/>
              <a:t>Future Evolutions &amp; NOMA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dirty="0"/>
              <a:t>6G Communications</a:t>
            </a:r>
          </a:p>
          <a:p>
            <a:pPr algn="just">
              <a:lnSpc>
                <a:spcPct val="150000"/>
              </a:lnSpc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dirty="0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CB94B1BD-BEDD-4ECA-BC35-4720434014D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1265763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2400" dirty="0">
                <a:solidFill>
                  <a:schemeClr val="bg1"/>
                </a:solidFill>
              </a:rPr>
              <a:t>The Evolution of 5G Communications within the scope of the Fourth Industrial Revolution</a:t>
            </a:r>
            <a:b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27808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ADE0703825F1499BDC55966A972BF6" ma:contentTypeVersion="13" ma:contentTypeDescription="Create a new document." ma:contentTypeScope="" ma:versionID="ddbf06045b7dd4efaee1367e18b7d850">
  <xsd:schema xmlns:xsd="http://www.w3.org/2001/XMLSchema" xmlns:xs="http://www.w3.org/2001/XMLSchema" xmlns:p="http://schemas.microsoft.com/office/2006/metadata/properties" xmlns:ns3="3fdc6b26-9d92-4b11-81e3-99759ab38953" xmlns:ns4="3fb6f3f1-b289-402d-b9cf-f4e3e4ac8210" targetNamespace="http://schemas.microsoft.com/office/2006/metadata/properties" ma:root="true" ma:fieldsID="9dd6864c433c24175ec6d213a1a2aeb0" ns3:_="" ns4:_="">
    <xsd:import namespace="3fdc6b26-9d92-4b11-81e3-99759ab38953"/>
    <xsd:import namespace="3fb6f3f1-b289-402d-b9cf-f4e3e4ac821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c6b26-9d92-4b11-81e3-99759ab389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b6f3f1-b289-402d-b9cf-f4e3e4ac821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78C923-5940-4E91-AED8-C65D1C0798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D85AFC-6617-46FC-A7FD-23D203FE3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dc6b26-9d92-4b11-81e3-99759ab38953"/>
    <ds:schemaRef ds:uri="3fb6f3f1-b289-402d-b9cf-f4e3e4ac82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7290</TotalTime>
  <Words>169</Words>
  <Application>Microsoft Office PowerPoint</Application>
  <PresentationFormat>Widescreen</PresentationFormat>
  <Paragraphs>25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Main Reference</vt:lpstr>
      <vt:lpstr>Main Reference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Mario Marques da Silva</dc:creator>
  <cp:lastModifiedBy>Mario Marques da Silva</cp:lastModifiedBy>
  <cp:revision>32</cp:revision>
  <dcterms:created xsi:type="dcterms:W3CDTF">2020-05-29T19:28:24Z</dcterms:created>
  <dcterms:modified xsi:type="dcterms:W3CDTF">2021-07-11T09:45:55Z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0x0101001EADE0703825F1499BDC55966A972BF6</vt:lpwstr>
  </property>
</Properties>
</file>